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2" r:id="rId1"/>
    <p:sldMasterId id="2147483836" r:id="rId2"/>
    <p:sldMasterId id="2147483849" r:id="rId3"/>
  </p:sldMasterIdLst>
  <p:notesMasterIdLst>
    <p:notesMasterId r:id="rId64"/>
  </p:notesMasterIdLst>
  <p:handoutMasterIdLst>
    <p:handoutMasterId r:id="rId65"/>
  </p:handoutMasterIdLst>
  <p:sldIdLst>
    <p:sldId id="422" r:id="rId4"/>
    <p:sldId id="1027" r:id="rId5"/>
    <p:sldId id="1028" r:id="rId6"/>
    <p:sldId id="1026" r:id="rId7"/>
    <p:sldId id="921" r:id="rId8"/>
    <p:sldId id="922" r:id="rId9"/>
    <p:sldId id="302" r:id="rId10"/>
    <p:sldId id="1020" r:id="rId11"/>
    <p:sldId id="1018" r:id="rId12"/>
    <p:sldId id="965" r:id="rId13"/>
    <p:sldId id="1019" r:id="rId14"/>
    <p:sldId id="966" r:id="rId15"/>
    <p:sldId id="967" r:id="rId16"/>
    <p:sldId id="968" r:id="rId17"/>
    <p:sldId id="969" r:id="rId18"/>
    <p:sldId id="964" r:id="rId19"/>
    <p:sldId id="993" r:id="rId20"/>
    <p:sldId id="1030" r:id="rId21"/>
    <p:sldId id="319" r:id="rId22"/>
    <p:sldId id="1021" r:id="rId23"/>
    <p:sldId id="1022" r:id="rId24"/>
    <p:sldId id="1023" r:id="rId25"/>
    <p:sldId id="1024" r:id="rId26"/>
    <p:sldId id="1025" r:id="rId27"/>
    <p:sldId id="995" r:id="rId28"/>
    <p:sldId id="448" r:id="rId29"/>
    <p:sldId id="449" r:id="rId30"/>
    <p:sldId id="994" r:id="rId31"/>
    <p:sldId id="450" r:id="rId32"/>
    <p:sldId id="1031" r:id="rId33"/>
    <p:sldId id="452" r:id="rId34"/>
    <p:sldId id="454" r:id="rId35"/>
    <p:sldId id="455" r:id="rId36"/>
    <p:sldId id="457" r:id="rId37"/>
    <p:sldId id="458" r:id="rId38"/>
    <p:sldId id="459" r:id="rId39"/>
    <p:sldId id="460" r:id="rId40"/>
    <p:sldId id="461" r:id="rId41"/>
    <p:sldId id="462" r:id="rId42"/>
    <p:sldId id="463" r:id="rId43"/>
    <p:sldId id="464" r:id="rId44"/>
    <p:sldId id="476" r:id="rId45"/>
    <p:sldId id="1032" r:id="rId46"/>
    <p:sldId id="478" r:id="rId47"/>
    <p:sldId id="479" r:id="rId48"/>
    <p:sldId id="466" r:id="rId49"/>
    <p:sldId id="477" r:id="rId50"/>
    <p:sldId id="480" r:id="rId51"/>
    <p:sldId id="467" r:id="rId52"/>
    <p:sldId id="468" r:id="rId53"/>
    <p:sldId id="469" r:id="rId54"/>
    <p:sldId id="470" r:id="rId55"/>
    <p:sldId id="471" r:id="rId56"/>
    <p:sldId id="472" r:id="rId57"/>
    <p:sldId id="473" r:id="rId58"/>
    <p:sldId id="484" r:id="rId59"/>
    <p:sldId id="481" r:id="rId60"/>
    <p:sldId id="482" r:id="rId61"/>
    <p:sldId id="483" r:id="rId62"/>
    <p:sldId id="474" r:id="rId63"/>
  </p:sldIdLst>
  <p:sldSz cx="9144000" cy="6858000" type="screen4x3"/>
  <p:notesSz cx="7315200" cy="9601200"/>
  <p:defaultTextStyle>
    <a:defPPr>
      <a:defRPr lang="fr-FR"/>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991">
          <p15:clr>
            <a:srgbClr val="A4A3A4"/>
          </p15:clr>
        </p15:guide>
        <p15:guide id="2" pos="422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6457"/>
  </p:normalViewPr>
  <p:slideViewPr>
    <p:cSldViewPr snapToGrid="0" showGuides="1">
      <p:cViewPr varScale="1">
        <p:scale>
          <a:sx n="117" d="100"/>
          <a:sy n="117" d="100"/>
        </p:scale>
        <p:origin x="664" y="168"/>
      </p:cViewPr>
      <p:guideLst>
        <p:guide orient="horz" pos="991"/>
        <p:guide pos="4222"/>
      </p:guideLst>
    </p:cSldViewPr>
  </p:slideViewPr>
  <p:outlineViewPr>
    <p:cViewPr>
      <p:scale>
        <a:sx n="33" d="100"/>
        <a:sy n="33" d="100"/>
      </p:scale>
      <p:origin x="0" y="-5648"/>
    </p:cViewPr>
  </p:outlineViewPr>
  <p:notesTextViewPr>
    <p:cViewPr>
      <p:scale>
        <a:sx n="100" d="100"/>
        <a:sy n="100" d="100"/>
      </p:scale>
      <p:origin x="0" y="0"/>
    </p:cViewPr>
  </p:notesTextViewPr>
  <p:sorterViewPr>
    <p:cViewPr>
      <p:scale>
        <a:sx n="75" d="100"/>
        <a:sy n="75" d="100"/>
      </p:scale>
      <p:origin x="0" y="10040"/>
    </p:cViewPr>
  </p:sorterViewPr>
  <p:notesViewPr>
    <p:cSldViewPr snapToGrid="0" showGuides="1">
      <p:cViewPr varScale="1">
        <p:scale>
          <a:sx n="58" d="100"/>
          <a:sy n="58" d="100"/>
        </p:scale>
        <p:origin x="-1770" y="-7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750AD7A6-D280-364E-A81E-A5E1C67552AB}" type="slidenum">
              <a:rPr lang="fr-FR"/>
              <a:pPr>
                <a:defRPr/>
              </a:pPr>
              <a:t>‹#›</a:t>
            </a:fld>
            <a:endParaRPr lang="fr-FR"/>
          </a:p>
        </p:txBody>
      </p:sp>
    </p:spTree>
    <p:extLst>
      <p:ext uri="{BB962C8B-B14F-4D97-AF65-F5344CB8AC3E}">
        <p14:creationId xmlns:p14="http://schemas.microsoft.com/office/powerpoint/2010/main" val="1807337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026"/>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fr-FR"/>
          </a:p>
        </p:txBody>
      </p:sp>
      <p:sp>
        <p:nvSpPr>
          <p:cNvPr id="8195" name="Rectangle 1027"/>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fr-FR"/>
          </a:p>
        </p:txBody>
      </p:sp>
      <p:sp>
        <p:nvSpPr>
          <p:cNvPr id="53252" name="Rectangle 1028"/>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7" name="Rectangle 1029"/>
          <p:cNvSpPr>
            <a:spLocks noGrp="1" noChangeArrowheads="1"/>
          </p:cNvSpPr>
          <p:nvPr>
            <p:ph type="body" sz="quarter" idx="3"/>
          </p:nvPr>
        </p:nvSpPr>
        <p:spPr bwMode="auto">
          <a:xfrm>
            <a:off x="976313" y="4559300"/>
            <a:ext cx="5362575" cy="432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8198" name="Rectangle 1030"/>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fr-FR"/>
          </a:p>
        </p:txBody>
      </p:sp>
      <p:sp>
        <p:nvSpPr>
          <p:cNvPr id="8199" name="Rectangle 1031"/>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D20309A2-0AC2-BB4F-912D-A69C0969ECC5}" type="slidenum">
              <a:rPr lang="fr-FR"/>
              <a:pPr>
                <a:defRPr/>
              </a:pPr>
              <a:t>‹#›</a:t>
            </a:fld>
            <a:endParaRPr lang="fr-FR"/>
          </a:p>
        </p:txBody>
      </p:sp>
    </p:spTree>
    <p:extLst>
      <p:ext uri="{BB962C8B-B14F-4D97-AF65-F5344CB8AC3E}">
        <p14:creationId xmlns:p14="http://schemas.microsoft.com/office/powerpoint/2010/main" val="25556178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noFill/>
          <a:ln>
            <a:solidFill>
              <a:srgbClr val="000000"/>
            </a:solidFill>
            <a:miter lim="800000"/>
            <a:headEnd/>
            <a:tailEnd/>
          </a:ln>
        </p:spPr>
      </p:sp>
      <p:sp>
        <p:nvSpPr>
          <p:cNvPr id="67587"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Tree>
    <p:extLst>
      <p:ext uri="{BB962C8B-B14F-4D97-AF65-F5344CB8AC3E}">
        <p14:creationId xmlns:p14="http://schemas.microsoft.com/office/powerpoint/2010/main" val="24567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pPr>
              <a:defRPr/>
            </a:pPr>
            <a:fld id="{D20309A2-0AC2-BB4F-912D-A69C0969ECC5}" type="slidenum">
              <a:rPr lang="fr-FR" smtClean="0"/>
              <a:pPr>
                <a:defRPr/>
              </a:pPr>
              <a:t>16</a:t>
            </a:fld>
            <a:endParaRPr lang="fr-FR"/>
          </a:p>
        </p:txBody>
      </p:sp>
    </p:spTree>
    <p:extLst>
      <p:ext uri="{BB962C8B-B14F-4D97-AF65-F5344CB8AC3E}">
        <p14:creationId xmlns:p14="http://schemas.microsoft.com/office/powerpoint/2010/main" val="397444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a:p>
        </p:txBody>
      </p:sp>
    </p:spTree>
    <p:extLst>
      <p:ext uri="{BB962C8B-B14F-4D97-AF65-F5344CB8AC3E}">
        <p14:creationId xmlns:p14="http://schemas.microsoft.com/office/powerpoint/2010/main" val="134997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dirty="0"/>
          </a:p>
        </p:txBody>
      </p:sp>
    </p:spTree>
    <p:extLst>
      <p:ext uri="{BB962C8B-B14F-4D97-AF65-F5344CB8AC3E}">
        <p14:creationId xmlns:p14="http://schemas.microsoft.com/office/powerpoint/2010/main" val="29232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dirty="0"/>
          </a:p>
        </p:txBody>
      </p:sp>
    </p:spTree>
    <p:extLst>
      <p:ext uri="{BB962C8B-B14F-4D97-AF65-F5344CB8AC3E}">
        <p14:creationId xmlns:p14="http://schemas.microsoft.com/office/powerpoint/2010/main" val="803822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fr-FR" dirty="0"/>
          </a:p>
        </p:txBody>
      </p:sp>
    </p:spTree>
    <p:extLst>
      <p:ext uri="{BB962C8B-B14F-4D97-AF65-F5344CB8AC3E}">
        <p14:creationId xmlns:p14="http://schemas.microsoft.com/office/powerpoint/2010/main" val="3760802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pPr>
              <a:defRPr/>
            </a:pPr>
            <a:fld id="{D20309A2-0AC2-BB4F-912D-A69C0969ECC5}" type="slidenum">
              <a:rPr lang="fr-FR" smtClean="0"/>
              <a:pPr>
                <a:defRPr/>
              </a:pPr>
              <a:t>31</a:t>
            </a:fld>
            <a:endParaRPr lang="fr-FR"/>
          </a:p>
        </p:txBody>
      </p:sp>
    </p:spTree>
    <p:extLst>
      <p:ext uri="{BB962C8B-B14F-4D97-AF65-F5344CB8AC3E}">
        <p14:creationId xmlns:p14="http://schemas.microsoft.com/office/powerpoint/2010/main" val="157367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a:t>
            </a:r>
          </a:p>
        </p:txBody>
      </p:sp>
      <p:sp>
        <p:nvSpPr>
          <p:cNvPr id="4" name="Slide Number Placeholder 3"/>
          <p:cNvSpPr>
            <a:spLocks noGrp="1"/>
          </p:cNvSpPr>
          <p:nvPr>
            <p:ph type="sldNum" sz="quarter" idx="5"/>
          </p:nvPr>
        </p:nvSpPr>
        <p:spPr/>
        <p:txBody>
          <a:bodyPr/>
          <a:lstStyle/>
          <a:p>
            <a:pPr>
              <a:defRPr/>
            </a:pPr>
            <a:fld id="{D20309A2-0AC2-BB4F-912D-A69C0969ECC5}" type="slidenum">
              <a:rPr lang="fr-FR" smtClean="0"/>
              <a:pPr>
                <a:defRPr/>
              </a:pPr>
              <a:t>36</a:t>
            </a:fld>
            <a:endParaRPr lang="fr-FR"/>
          </a:p>
        </p:txBody>
      </p:sp>
    </p:spTree>
    <p:extLst>
      <p:ext uri="{BB962C8B-B14F-4D97-AF65-F5344CB8AC3E}">
        <p14:creationId xmlns:p14="http://schemas.microsoft.com/office/powerpoint/2010/main" val="373715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a:defRPr/>
            </a:pPr>
            <a:fld id="{D20309A2-0AC2-BB4F-912D-A69C0969ECC5}" type="slidenum">
              <a:rPr lang="fr-FR" smtClean="0"/>
              <a:pPr>
                <a:defRPr/>
              </a:pPr>
              <a:t>58</a:t>
            </a:fld>
            <a:endParaRPr lang="fr-FR"/>
          </a:p>
        </p:txBody>
      </p:sp>
    </p:spTree>
    <p:extLst>
      <p:ext uri="{BB962C8B-B14F-4D97-AF65-F5344CB8AC3E}">
        <p14:creationId xmlns:p14="http://schemas.microsoft.com/office/powerpoint/2010/main" val="28779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58C14E3F-9232-BE4D-850E-9C36001AFB98}" type="slidenum">
              <a:rPr lang="fr-FR"/>
              <a:pPr>
                <a:defRPr/>
              </a:pPr>
              <a:t>‹#›</a:t>
            </a:fld>
            <a:endParaRPr lang="fr-FR"/>
          </a:p>
        </p:txBody>
      </p:sp>
    </p:spTree>
    <p:extLst>
      <p:ext uri="{BB962C8B-B14F-4D97-AF65-F5344CB8AC3E}">
        <p14:creationId xmlns:p14="http://schemas.microsoft.com/office/powerpoint/2010/main" val="312349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94A5364B-00C8-3743-8781-3D669FFA14D4}" type="slidenum">
              <a:rPr lang="fr-FR"/>
              <a:pPr>
                <a:defRPr/>
              </a:pPr>
              <a:t>‹#›</a:t>
            </a:fld>
            <a:endParaRPr lang="fr-FR"/>
          </a:p>
        </p:txBody>
      </p:sp>
    </p:spTree>
    <p:extLst>
      <p:ext uri="{BB962C8B-B14F-4D97-AF65-F5344CB8AC3E}">
        <p14:creationId xmlns:p14="http://schemas.microsoft.com/office/powerpoint/2010/main" val="156730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152400"/>
            <a:ext cx="1943100" cy="5943600"/>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685800" y="152400"/>
            <a:ext cx="5676900" cy="5943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A008E0E3-639A-CA4B-8AA2-46D2430AB93C}" type="slidenum">
              <a:rPr lang="fr-FR"/>
              <a:pPr>
                <a:defRPr/>
              </a:pPr>
              <a:t>‹#›</a:t>
            </a:fld>
            <a:endParaRPr lang="fr-FR"/>
          </a:p>
        </p:txBody>
      </p:sp>
    </p:spTree>
    <p:extLst>
      <p:ext uri="{BB962C8B-B14F-4D97-AF65-F5344CB8AC3E}">
        <p14:creationId xmlns:p14="http://schemas.microsoft.com/office/powerpoint/2010/main" val="155610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685800" y="152400"/>
            <a:ext cx="7772400" cy="1143000"/>
          </a:xfrm>
        </p:spPr>
        <p:txBody>
          <a:bodyPr/>
          <a:lstStyle/>
          <a:p>
            <a:r>
              <a:rPr lang="fr-FR"/>
              <a:t>Cliquez pour modifier le style du titre</a:t>
            </a:r>
            <a:endParaRPr lang="en-US"/>
          </a:p>
        </p:txBody>
      </p:sp>
      <p:sp>
        <p:nvSpPr>
          <p:cNvPr id="3" name="Espace réservé du tableau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E7D888D7-B33A-D345-B76D-65D8AC53E380}" type="slidenum">
              <a:rPr lang="fr-FR"/>
              <a:pPr>
                <a:defRPr/>
              </a:pPr>
              <a:t>‹#›</a:t>
            </a:fld>
            <a:endParaRPr lang="fr-FR"/>
          </a:p>
        </p:txBody>
      </p:sp>
    </p:spTree>
    <p:extLst>
      <p:ext uri="{BB962C8B-B14F-4D97-AF65-F5344CB8AC3E}">
        <p14:creationId xmlns:p14="http://schemas.microsoft.com/office/powerpoint/2010/main" val="2918701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endParaRPr lang="en-US"/>
          </a:p>
        </p:txBody>
      </p:sp>
      <p:sp>
        <p:nvSpPr>
          <p:cNvPr id="4" name="Espace réservé de la date 3"/>
          <p:cNvSpPr>
            <a:spLocks noGrp="1"/>
          </p:cNvSpPr>
          <p:nvPr>
            <p:ph type="dt" sz="half" idx="10"/>
          </p:nvPr>
        </p:nvSpPr>
        <p:spPr/>
        <p:txBody>
          <a:bodyPr/>
          <a:lstStyle>
            <a:lvl1pPr>
              <a:defRPr/>
            </a:lvl1p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en-US">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D10F2565-DCAE-4611-86CC-D39E2183A8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012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en-US">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0821FB04-235D-47DA-A1CA-9BA70A7D2EF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3394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en-US">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F2D884D3-9CFB-4C99-9D4F-CFF615B8EDF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20412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lvl1pPr>
              <a:defRPr/>
            </a:lvl1pPr>
          </a:lstStyle>
          <a:p>
            <a:endParaRPr lang="en-US">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en-US">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8CC82B23-AA08-484F-BEE6-91B7476A22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24522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lvl1pPr>
              <a:defRPr/>
            </a:lvl1pPr>
          </a:lstStyle>
          <a:p>
            <a:endParaRPr lang="en-US">
              <a:solidFill>
                <a:srgbClr val="000000"/>
              </a:solidFill>
            </a:endParaRPr>
          </a:p>
        </p:txBody>
      </p:sp>
      <p:sp>
        <p:nvSpPr>
          <p:cNvPr id="8" name="Espace réservé du pied de page 7"/>
          <p:cNvSpPr>
            <a:spLocks noGrp="1"/>
          </p:cNvSpPr>
          <p:nvPr>
            <p:ph type="ftr" sz="quarter" idx="11"/>
          </p:nvPr>
        </p:nvSpPr>
        <p:spPr/>
        <p:txBody>
          <a:bodyPr/>
          <a:lstStyle>
            <a:lvl1pPr>
              <a:defRPr/>
            </a:lvl1pPr>
          </a:lstStyle>
          <a:p>
            <a:endParaRPr lang="en-US">
              <a:solidFill>
                <a:srgbClr val="000000"/>
              </a:solidFill>
            </a:endParaRPr>
          </a:p>
        </p:txBody>
      </p:sp>
      <p:sp>
        <p:nvSpPr>
          <p:cNvPr id="9" name="Espace réservé du numéro de diapositive 8"/>
          <p:cNvSpPr>
            <a:spLocks noGrp="1"/>
          </p:cNvSpPr>
          <p:nvPr>
            <p:ph type="sldNum" sz="quarter" idx="12"/>
          </p:nvPr>
        </p:nvSpPr>
        <p:spPr/>
        <p:txBody>
          <a:bodyPr/>
          <a:lstStyle>
            <a:lvl1pPr>
              <a:defRPr/>
            </a:lvl1pPr>
          </a:lstStyle>
          <a:p>
            <a:fld id="{AB137F1F-A4CA-4D4D-818A-75391CE4DA6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86611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e la date 2"/>
          <p:cNvSpPr>
            <a:spLocks noGrp="1"/>
          </p:cNvSpPr>
          <p:nvPr>
            <p:ph type="dt" sz="half" idx="10"/>
          </p:nvPr>
        </p:nvSpPr>
        <p:spPr/>
        <p:txBody>
          <a:bodyPr/>
          <a:lstStyle>
            <a:lvl1pPr>
              <a:defRPr/>
            </a:lvl1pPr>
          </a:lstStyle>
          <a:p>
            <a:endParaRPr lang="en-US">
              <a:solidFill>
                <a:srgbClr val="000000"/>
              </a:solidFill>
            </a:endParaRPr>
          </a:p>
        </p:txBody>
      </p:sp>
      <p:sp>
        <p:nvSpPr>
          <p:cNvPr id="4" name="Espace réservé du pied de page 3"/>
          <p:cNvSpPr>
            <a:spLocks noGrp="1"/>
          </p:cNvSpPr>
          <p:nvPr>
            <p:ph type="ftr" sz="quarter" idx="11"/>
          </p:nvPr>
        </p:nvSpPr>
        <p:spPr/>
        <p:txBody>
          <a:bodyPr/>
          <a:lstStyle>
            <a:lvl1pPr>
              <a:defRPr/>
            </a:lvl1pPr>
          </a:lstStyle>
          <a:p>
            <a:endParaRPr lang="en-US">
              <a:solidFill>
                <a:srgbClr val="000000"/>
              </a:solidFill>
            </a:endParaRPr>
          </a:p>
        </p:txBody>
      </p:sp>
      <p:sp>
        <p:nvSpPr>
          <p:cNvPr id="5" name="Espace réservé du numéro de diapositive 4"/>
          <p:cNvSpPr>
            <a:spLocks noGrp="1"/>
          </p:cNvSpPr>
          <p:nvPr>
            <p:ph type="sldNum" sz="quarter" idx="12"/>
          </p:nvPr>
        </p:nvSpPr>
        <p:spPr/>
        <p:txBody>
          <a:bodyPr/>
          <a:lstStyle>
            <a:lvl1pPr>
              <a:defRPr/>
            </a:lvl1pPr>
          </a:lstStyle>
          <a:p>
            <a:fld id="{299E5F05-E1E6-4B37-8178-9BF8D54C37E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05509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en-US">
              <a:solidFill>
                <a:srgbClr val="000000"/>
              </a:solidFill>
            </a:endParaRPr>
          </a:p>
        </p:txBody>
      </p:sp>
      <p:sp>
        <p:nvSpPr>
          <p:cNvPr id="3" name="Espace réservé du pied de page 2"/>
          <p:cNvSpPr>
            <a:spLocks noGrp="1"/>
          </p:cNvSpPr>
          <p:nvPr>
            <p:ph type="ftr" sz="quarter" idx="11"/>
          </p:nvPr>
        </p:nvSpPr>
        <p:spPr/>
        <p:txBody>
          <a:bodyPr/>
          <a:lstStyle>
            <a:lvl1pPr>
              <a:defRPr/>
            </a:lvl1pPr>
          </a:lstStyle>
          <a:p>
            <a:endParaRPr lang="en-US">
              <a:solidFill>
                <a:srgbClr val="000000"/>
              </a:solidFill>
            </a:endParaRPr>
          </a:p>
        </p:txBody>
      </p:sp>
      <p:sp>
        <p:nvSpPr>
          <p:cNvPr id="4" name="Espace réservé du numéro de diapositive 3"/>
          <p:cNvSpPr>
            <a:spLocks noGrp="1"/>
          </p:cNvSpPr>
          <p:nvPr>
            <p:ph type="sldNum" sz="quarter" idx="12"/>
          </p:nvPr>
        </p:nvSpPr>
        <p:spPr/>
        <p:txBody>
          <a:bodyPr/>
          <a:lstStyle>
            <a:lvl1pPr>
              <a:defRPr/>
            </a:lvl1pPr>
          </a:lstStyle>
          <a:p>
            <a:fld id="{504F085C-BBD7-4331-8C28-580DC115D0C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4220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C5BA2E3D-24EA-6A4B-A6B9-E573570321E4}" type="slidenum">
              <a:rPr lang="fr-FR"/>
              <a:pPr>
                <a:defRPr/>
              </a:pPr>
              <a:t>‹#›</a:t>
            </a:fld>
            <a:endParaRPr lang="fr-FR"/>
          </a:p>
        </p:txBody>
      </p:sp>
    </p:spTree>
    <p:extLst>
      <p:ext uri="{BB962C8B-B14F-4D97-AF65-F5344CB8AC3E}">
        <p14:creationId xmlns:p14="http://schemas.microsoft.com/office/powerpoint/2010/main" val="3121203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en-US">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en-US">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0D8AE1C7-AB46-4E95-AFEC-9AABD7A30D2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95605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en-US">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en-US">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E7DDDA1B-581A-4876-BCCF-FFC585956A4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21679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en-US">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1851C30B-C67C-418A-92C9-4F357489B9D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2066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endParaRPr lang="en-US">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en-US">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092428B5-3830-47D2-B48A-2EC803BA99D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5751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Espace réservé de la date 2"/>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4" name="Espace réservé du pied de page 3"/>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5" name="Espace réservé du numéro de diapositive 4"/>
          <p:cNvSpPr>
            <a:spLocks noGrp="1"/>
          </p:cNvSpPr>
          <p:nvPr>
            <p:ph type="sldNum" sz="quarter" idx="12"/>
          </p:nvPr>
        </p:nvSpPr>
        <p:spPr>
          <a:xfrm>
            <a:off x="6553200" y="6245225"/>
            <a:ext cx="2133600" cy="476250"/>
          </a:xfrm>
        </p:spPr>
        <p:txBody>
          <a:bodyPr/>
          <a:lstStyle>
            <a:lvl1pPr>
              <a:defRPr/>
            </a:lvl1pPr>
          </a:lstStyle>
          <a:p>
            <a:fld id="{B2FA30AB-7B6A-4CAC-9D49-34DF6731C41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02582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endParaRPr lang="en-US"/>
          </a:p>
        </p:txBody>
      </p:sp>
      <p:sp>
        <p:nvSpPr>
          <p:cNvPr id="4" name="Espace réservé de la date 3"/>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pied de page 4"/>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6D9ACE30-9760-354F-9433-1C9CBB55B75A}" type="slidenum">
              <a:rPr lang="en-US"/>
              <a:pPr>
                <a:defRPr/>
              </a:pPr>
              <a:t>‹#›</a:t>
            </a:fld>
            <a:endParaRPr lang="en-US"/>
          </a:p>
        </p:txBody>
      </p:sp>
    </p:spTree>
    <p:extLst>
      <p:ext uri="{BB962C8B-B14F-4D97-AF65-F5344CB8AC3E}">
        <p14:creationId xmlns:p14="http://schemas.microsoft.com/office/powerpoint/2010/main" val="2793456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pied de page 4"/>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A1B67BE9-721B-9243-8052-05139B473BDD}" type="slidenum">
              <a:rPr lang="en-US"/>
              <a:pPr>
                <a:defRPr/>
              </a:pPr>
              <a:t>‹#›</a:t>
            </a:fld>
            <a:endParaRPr lang="en-US"/>
          </a:p>
        </p:txBody>
      </p:sp>
    </p:spTree>
    <p:extLst>
      <p:ext uri="{BB962C8B-B14F-4D97-AF65-F5344CB8AC3E}">
        <p14:creationId xmlns:p14="http://schemas.microsoft.com/office/powerpoint/2010/main" val="3494693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pied de page 4"/>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5B42D2C0-B197-5840-8093-13C8F43FE3EF}" type="slidenum">
              <a:rPr lang="en-US"/>
              <a:pPr>
                <a:defRPr/>
              </a:pPr>
              <a:t>‹#›</a:t>
            </a:fld>
            <a:endParaRPr lang="en-US"/>
          </a:p>
        </p:txBody>
      </p:sp>
    </p:spTree>
    <p:extLst>
      <p:ext uri="{BB962C8B-B14F-4D97-AF65-F5344CB8AC3E}">
        <p14:creationId xmlns:p14="http://schemas.microsoft.com/office/powerpoint/2010/main" val="3419012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pied de page 5"/>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7" name="Espace réservé du numéro de diapositive 6"/>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CAD7DFC0-126B-9D44-9A22-18D071B50511}" type="slidenum">
              <a:rPr lang="en-US"/>
              <a:pPr>
                <a:defRPr/>
              </a:pPr>
              <a:t>‹#›</a:t>
            </a:fld>
            <a:endParaRPr lang="en-US"/>
          </a:p>
        </p:txBody>
      </p:sp>
    </p:spTree>
    <p:extLst>
      <p:ext uri="{BB962C8B-B14F-4D97-AF65-F5344CB8AC3E}">
        <p14:creationId xmlns:p14="http://schemas.microsoft.com/office/powerpoint/2010/main" val="1051513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8" name="Espace réservé du pied de page 7"/>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9" name="Espace réservé du numéro de diapositive 8"/>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52292E11-5214-0040-89F7-F4A47D93DC00}" type="slidenum">
              <a:rPr lang="en-US"/>
              <a:pPr>
                <a:defRPr/>
              </a:pPr>
              <a:t>‹#›</a:t>
            </a:fld>
            <a:endParaRPr lang="en-US"/>
          </a:p>
        </p:txBody>
      </p:sp>
    </p:spTree>
    <p:extLst>
      <p:ext uri="{BB962C8B-B14F-4D97-AF65-F5344CB8AC3E}">
        <p14:creationId xmlns:p14="http://schemas.microsoft.com/office/powerpoint/2010/main" val="3014747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sldNum" sz="quarter" idx="11"/>
          </p:nvPr>
        </p:nvSpPr>
        <p:spPr>
          <a:ln/>
        </p:spPr>
        <p:txBody>
          <a:bodyPr/>
          <a:lstStyle>
            <a:lvl1pPr>
              <a:defRPr/>
            </a:lvl1pPr>
          </a:lstStyle>
          <a:p>
            <a:pPr>
              <a:defRPr/>
            </a:pPr>
            <a:fld id="{EA78426F-B6FB-FB4E-A920-165F8746CF91}" type="slidenum">
              <a:rPr lang="fr-FR"/>
              <a:pPr>
                <a:defRPr/>
              </a:pPr>
              <a:t>‹#›</a:t>
            </a:fld>
            <a:endParaRPr lang="fr-FR"/>
          </a:p>
        </p:txBody>
      </p:sp>
    </p:spTree>
    <p:extLst>
      <p:ext uri="{BB962C8B-B14F-4D97-AF65-F5344CB8AC3E}">
        <p14:creationId xmlns:p14="http://schemas.microsoft.com/office/powerpoint/2010/main" val="3051003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e la date 2"/>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4" name="Espace réservé du pied de page 3"/>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numéro de diapositive 4"/>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39163CC4-8E68-8841-B9BE-E4F3C0832034}" type="slidenum">
              <a:rPr lang="en-US"/>
              <a:pPr>
                <a:defRPr/>
              </a:pPr>
              <a:t>‹#›</a:t>
            </a:fld>
            <a:endParaRPr lang="en-US"/>
          </a:p>
        </p:txBody>
      </p:sp>
    </p:spTree>
    <p:extLst>
      <p:ext uri="{BB962C8B-B14F-4D97-AF65-F5344CB8AC3E}">
        <p14:creationId xmlns:p14="http://schemas.microsoft.com/office/powerpoint/2010/main" val="1577311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3" name="Espace réservé du pied de page 2"/>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4" name="Espace réservé du numéro de diapositive 3"/>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DE8426E3-D6A8-1C4C-A983-7D835EB23830}" type="slidenum">
              <a:rPr lang="en-US"/>
              <a:pPr>
                <a:defRPr/>
              </a:pPr>
              <a:t>‹#›</a:t>
            </a:fld>
            <a:endParaRPr lang="en-US"/>
          </a:p>
        </p:txBody>
      </p:sp>
    </p:spTree>
    <p:extLst>
      <p:ext uri="{BB962C8B-B14F-4D97-AF65-F5344CB8AC3E}">
        <p14:creationId xmlns:p14="http://schemas.microsoft.com/office/powerpoint/2010/main" val="28905126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pied de page 5"/>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7" name="Espace réservé du numéro de diapositive 6"/>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80AE0B1D-9E2B-BA4A-AAB6-8CBCB4291287}" type="slidenum">
              <a:rPr lang="en-US"/>
              <a:pPr>
                <a:defRPr/>
              </a:pPr>
              <a:t>‹#›</a:t>
            </a:fld>
            <a:endParaRPr lang="en-US"/>
          </a:p>
        </p:txBody>
      </p:sp>
    </p:spTree>
    <p:extLst>
      <p:ext uri="{BB962C8B-B14F-4D97-AF65-F5344CB8AC3E}">
        <p14:creationId xmlns:p14="http://schemas.microsoft.com/office/powerpoint/2010/main" val="2096744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pied de page 5"/>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7" name="Espace réservé du numéro de diapositive 6"/>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D0D70B52-5CA7-A04F-ADF9-96EFC42CB5C8}" type="slidenum">
              <a:rPr lang="en-US"/>
              <a:pPr>
                <a:defRPr/>
              </a:pPr>
              <a:t>‹#›</a:t>
            </a:fld>
            <a:endParaRPr lang="en-US"/>
          </a:p>
        </p:txBody>
      </p:sp>
    </p:spTree>
    <p:extLst>
      <p:ext uri="{BB962C8B-B14F-4D97-AF65-F5344CB8AC3E}">
        <p14:creationId xmlns:p14="http://schemas.microsoft.com/office/powerpoint/2010/main" val="40561432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pied de page 4"/>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E4268E20-570A-BA44-9039-D22E5C60E63E}" type="slidenum">
              <a:rPr lang="en-US"/>
              <a:pPr>
                <a:defRPr/>
              </a:pPr>
              <a:t>‹#›</a:t>
            </a:fld>
            <a:endParaRPr lang="en-US"/>
          </a:p>
        </p:txBody>
      </p:sp>
    </p:spTree>
    <p:extLst>
      <p:ext uri="{BB962C8B-B14F-4D97-AF65-F5344CB8AC3E}">
        <p14:creationId xmlns:p14="http://schemas.microsoft.com/office/powerpoint/2010/main" val="3088845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pied de page 4"/>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EDA28BA0-E373-C347-8D7F-6FBB34FCE974}" type="slidenum">
              <a:rPr lang="en-US"/>
              <a:pPr>
                <a:defRPr/>
              </a:pPr>
              <a:t>‹#›</a:t>
            </a:fld>
            <a:endParaRPr lang="en-US"/>
          </a:p>
        </p:txBody>
      </p:sp>
    </p:spTree>
    <p:extLst>
      <p:ext uri="{BB962C8B-B14F-4D97-AF65-F5344CB8AC3E}">
        <p14:creationId xmlns:p14="http://schemas.microsoft.com/office/powerpoint/2010/main" val="2654736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Espace réservé de la date 2"/>
          <p:cNvSpPr>
            <a:spLocks noGrp="1"/>
          </p:cNvSpPr>
          <p:nvPr>
            <p:ph type="dt" sz="half" idx="10"/>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4" name="Espace réservé du pied de page 3"/>
          <p:cNvSpPr>
            <a:spLocks noGrp="1"/>
          </p:cNvSpPr>
          <p:nvPr>
            <p:ph type="ftr" sz="quarter" idx="11"/>
          </p:nvPr>
        </p:nvSpPr>
        <p:spPr/>
        <p:txBody>
          <a:bodyPr/>
          <a:lstStyle>
            <a:lvl1pPr eaLnBrk="0" hangingPunct="0">
              <a:defRPr>
                <a:ea typeface="ＭＳ Ｐゴシック" charset="0"/>
                <a:cs typeface="ＭＳ Ｐゴシック" charset="0"/>
              </a:defRPr>
            </a:lvl1pPr>
          </a:lstStyle>
          <a:p>
            <a:pPr>
              <a:defRPr/>
            </a:pPr>
            <a:endParaRPr lang="en-US"/>
          </a:p>
        </p:txBody>
      </p:sp>
      <p:sp>
        <p:nvSpPr>
          <p:cNvPr id="5" name="Espace réservé du numéro de diapositive 4"/>
          <p:cNvSpPr>
            <a:spLocks noGrp="1"/>
          </p:cNvSpPr>
          <p:nvPr>
            <p:ph type="sldNum" sz="quarter" idx="12"/>
          </p:nvPr>
        </p:nvSpPr>
        <p:spPr/>
        <p:txBody>
          <a:bodyPr/>
          <a:lstStyle>
            <a:lvl1pPr eaLnBrk="0" hangingPunct="0">
              <a:defRPr>
                <a:ea typeface="ＭＳ Ｐゴシック" charset="0"/>
                <a:cs typeface="ＭＳ Ｐゴシック" charset="0"/>
              </a:defRPr>
            </a:lvl1pPr>
          </a:lstStyle>
          <a:p>
            <a:pPr>
              <a:defRPr/>
            </a:pPr>
            <a:fld id="{7198CEA5-89EC-6F45-91A5-D324CE31F924}" type="slidenum">
              <a:rPr lang="en-US"/>
              <a:pPr>
                <a:defRPr/>
              </a:pPr>
              <a:t>‹#›</a:t>
            </a:fld>
            <a:endParaRPr lang="en-US"/>
          </a:p>
        </p:txBody>
      </p:sp>
    </p:spTree>
    <p:extLst>
      <p:ext uri="{BB962C8B-B14F-4D97-AF65-F5344CB8AC3E}">
        <p14:creationId xmlns:p14="http://schemas.microsoft.com/office/powerpoint/2010/main" val="984698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sldNum" sz="quarter" idx="11"/>
          </p:nvPr>
        </p:nvSpPr>
        <p:spPr>
          <a:ln/>
        </p:spPr>
        <p:txBody>
          <a:bodyPr/>
          <a:lstStyle>
            <a:lvl1pPr>
              <a:defRPr/>
            </a:lvl1pPr>
          </a:lstStyle>
          <a:p>
            <a:pPr>
              <a:defRPr/>
            </a:pPr>
            <a:fld id="{828E3DA7-4CA9-E342-AEDA-2258E29F5316}" type="slidenum">
              <a:rPr lang="fr-FR"/>
              <a:pPr>
                <a:defRPr/>
              </a:pPr>
              <a:t>‹#›</a:t>
            </a:fld>
            <a:endParaRPr lang="fr-FR"/>
          </a:p>
        </p:txBody>
      </p:sp>
    </p:spTree>
    <p:extLst>
      <p:ext uri="{BB962C8B-B14F-4D97-AF65-F5344CB8AC3E}">
        <p14:creationId xmlns:p14="http://schemas.microsoft.com/office/powerpoint/2010/main" val="182956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sldNum" sz="quarter" idx="11"/>
          </p:nvPr>
        </p:nvSpPr>
        <p:spPr>
          <a:ln/>
        </p:spPr>
        <p:txBody>
          <a:bodyPr/>
          <a:lstStyle>
            <a:lvl1pPr>
              <a:defRPr/>
            </a:lvl1pPr>
          </a:lstStyle>
          <a:p>
            <a:pPr>
              <a:defRPr/>
            </a:pPr>
            <a:fld id="{632B695F-27DD-D74F-9799-688E8DC63128}" type="slidenum">
              <a:rPr lang="fr-FR"/>
              <a:pPr>
                <a:defRPr/>
              </a:pPr>
              <a:t>‹#›</a:t>
            </a:fld>
            <a:endParaRPr lang="fr-FR"/>
          </a:p>
        </p:txBody>
      </p:sp>
    </p:spTree>
    <p:extLst>
      <p:ext uri="{BB962C8B-B14F-4D97-AF65-F5344CB8AC3E}">
        <p14:creationId xmlns:p14="http://schemas.microsoft.com/office/powerpoint/2010/main" val="184254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sldNum" sz="quarter" idx="11"/>
          </p:nvPr>
        </p:nvSpPr>
        <p:spPr>
          <a:ln/>
        </p:spPr>
        <p:txBody>
          <a:bodyPr/>
          <a:lstStyle>
            <a:lvl1pPr>
              <a:defRPr/>
            </a:lvl1pPr>
          </a:lstStyle>
          <a:p>
            <a:pPr>
              <a:defRPr/>
            </a:pPr>
            <a:fld id="{9DE8C097-E298-4943-BD5B-64D67D76395F}" type="slidenum">
              <a:rPr lang="fr-FR"/>
              <a:pPr>
                <a:defRPr/>
              </a:pPr>
              <a:t>‹#›</a:t>
            </a:fld>
            <a:endParaRPr lang="fr-FR"/>
          </a:p>
        </p:txBody>
      </p:sp>
    </p:spTree>
    <p:extLst>
      <p:ext uri="{BB962C8B-B14F-4D97-AF65-F5344CB8AC3E}">
        <p14:creationId xmlns:p14="http://schemas.microsoft.com/office/powerpoint/2010/main" val="226861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sldNum" sz="quarter" idx="11"/>
          </p:nvPr>
        </p:nvSpPr>
        <p:spPr>
          <a:ln/>
        </p:spPr>
        <p:txBody>
          <a:bodyPr/>
          <a:lstStyle>
            <a:lvl1pPr>
              <a:defRPr/>
            </a:lvl1pPr>
          </a:lstStyle>
          <a:p>
            <a:pPr>
              <a:defRPr/>
            </a:pPr>
            <a:fld id="{8F0D5CDD-C538-9746-9F59-831396C53D60}" type="slidenum">
              <a:rPr lang="fr-FR"/>
              <a:pPr>
                <a:defRPr/>
              </a:pPr>
              <a:t>‹#›</a:t>
            </a:fld>
            <a:endParaRPr lang="fr-FR"/>
          </a:p>
        </p:txBody>
      </p:sp>
    </p:spTree>
    <p:extLst>
      <p:ext uri="{BB962C8B-B14F-4D97-AF65-F5344CB8AC3E}">
        <p14:creationId xmlns:p14="http://schemas.microsoft.com/office/powerpoint/2010/main" val="288560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sldNum" sz="quarter" idx="11"/>
          </p:nvPr>
        </p:nvSpPr>
        <p:spPr>
          <a:ln/>
        </p:spPr>
        <p:txBody>
          <a:bodyPr/>
          <a:lstStyle>
            <a:lvl1pPr>
              <a:defRPr/>
            </a:lvl1pPr>
          </a:lstStyle>
          <a:p>
            <a:pPr>
              <a:defRPr/>
            </a:pPr>
            <a:fld id="{8854EAB6-36F3-384E-9455-2CC1303C7528}" type="slidenum">
              <a:rPr lang="fr-FR"/>
              <a:pPr>
                <a:defRPr/>
              </a:pPr>
              <a:t>‹#›</a:t>
            </a:fld>
            <a:endParaRPr lang="fr-FR"/>
          </a:p>
        </p:txBody>
      </p:sp>
    </p:spTree>
    <p:extLst>
      <p:ext uri="{BB962C8B-B14F-4D97-AF65-F5344CB8AC3E}">
        <p14:creationId xmlns:p14="http://schemas.microsoft.com/office/powerpoint/2010/main" val="107087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sldNum" sz="quarter" idx="11"/>
          </p:nvPr>
        </p:nvSpPr>
        <p:spPr>
          <a:ln/>
        </p:spPr>
        <p:txBody>
          <a:bodyPr/>
          <a:lstStyle>
            <a:lvl1pPr>
              <a:defRPr/>
            </a:lvl1pPr>
          </a:lstStyle>
          <a:p>
            <a:pPr>
              <a:defRPr/>
            </a:pPr>
            <a:fld id="{C80431A6-5B64-6046-8080-6337591BF19A}" type="slidenum">
              <a:rPr lang="fr-FR"/>
              <a:pPr>
                <a:defRPr/>
              </a:pPr>
              <a:t>‹#›</a:t>
            </a:fld>
            <a:endParaRPr lang="fr-FR"/>
          </a:p>
        </p:txBody>
      </p:sp>
    </p:spTree>
    <p:extLst>
      <p:ext uri="{BB962C8B-B14F-4D97-AF65-F5344CB8AC3E}">
        <p14:creationId xmlns:p14="http://schemas.microsoft.com/office/powerpoint/2010/main" val="135652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1524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FFFFFF"/>
                </a:solidFill>
                <a:latin typeface="Times New Roman" pitchFamily="18" charset="0"/>
                <a:ea typeface="+mn-ea"/>
                <a:cs typeface="+mn-cs"/>
              </a:defRPr>
            </a:lvl1pPr>
          </a:lstStyle>
          <a:p>
            <a:pPr>
              <a:defRPr/>
            </a:pPr>
            <a:endParaRPr lang="fr-FR"/>
          </a:p>
        </p:txBody>
      </p:sp>
      <p:sp>
        <p:nvSpPr>
          <p:cNvPr id="12293" name="Rectangle 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FFFFFF"/>
                </a:solidFill>
                <a:latin typeface="Times New Roman" charset="0"/>
                <a:cs typeface="+mn-cs"/>
              </a:defRPr>
            </a:lvl1pPr>
          </a:lstStyle>
          <a:p>
            <a:pPr>
              <a:defRPr/>
            </a:pPr>
            <a:fld id="{CB1399BC-E7CA-504B-93A1-495E8704A888}" type="slidenum">
              <a:rPr lang="fr-FR"/>
              <a:pPr>
                <a:defRPr/>
              </a:pPr>
              <a:t>‹#›</a:t>
            </a:fld>
            <a:endParaRPr lang="fr-FR"/>
          </a:p>
        </p:txBody>
      </p:sp>
    </p:spTree>
  </p:cSld>
  <p:clrMap bg1="dk2" tx1="lt1" bg2="dk1"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xStyles>
    <p:titleStyle>
      <a:lvl1pPr algn="ctr" rtl="0" eaLnBrk="0" fontAlgn="base" hangingPunct="0">
        <a:spcBef>
          <a:spcPct val="0"/>
        </a:spcBef>
        <a:spcAft>
          <a:spcPct val="0"/>
        </a:spcAft>
        <a:defRPr sz="3200">
          <a:solidFill>
            <a:schemeClr val="hlink"/>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chemeClr val="hlink"/>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chemeClr val="hlink"/>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chemeClr val="hlink"/>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chemeClr val="hlink"/>
          </a:solidFill>
          <a:latin typeface="Arial" charset="0"/>
          <a:ea typeface="ＭＳ Ｐゴシック" charset="0"/>
          <a:cs typeface="ＭＳ Ｐゴシック" charset="0"/>
        </a:defRPr>
      </a:lvl5pPr>
      <a:lvl6pPr marL="457200" algn="ctr" rtl="0" fontAlgn="base">
        <a:spcBef>
          <a:spcPct val="0"/>
        </a:spcBef>
        <a:spcAft>
          <a:spcPct val="0"/>
        </a:spcAft>
        <a:defRPr sz="3200">
          <a:solidFill>
            <a:schemeClr val="hlink"/>
          </a:solidFill>
          <a:latin typeface="Arial" charset="0"/>
        </a:defRPr>
      </a:lvl6pPr>
      <a:lvl7pPr marL="914400" algn="ctr" rtl="0" fontAlgn="base">
        <a:spcBef>
          <a:spcPct val="0"/>
        </a:spcBef>
        <a:spcAft>
          <a:spcPct val="0"/>
        </a:spcAft>
        <a:defRPr sz="3200">
          <a:solidFill>
            <a:schemeClr val="hlink"/>
          </a:solidFill>
          <a:latin typeface="Arial" charset="0"/>
        </a:defRPr>
      </a:lvl7pPr>
      <a:lvl8pPr marL="1371600" algn="ctr" rtl="0" fontAlgn="base">
        <a:spcBef>
          <a:spcPct val="0"/>
        </a:spcBef>
        <a:spcAft>
          <a:spcPct val="0"/>
        </a:spcAft>
        <a:defRPr sz="3200">
          <a:solidFill>
            <a:schemeClr val="hlink"/>
          </a:solidFill>
          <a:latin typeface="Arial" charset="0"/>
        </a:defRPr>
      </a:lvl8pPr>
      <a:lvl9pPr marL="1828800" algn="ctr" rtl="0" fontAlgn="base">
        <a:spcBef>
          <a:spcPct val="0"/>
        </a:spcBef>
        <a:spcAft>
          <a:spcPct val="0"/>
        </a:spcAft>
        <a:defRPr sz="3200">
          <a:solidFill>
            <a:schemeClr val="hlink"/>
          </a:solidFill>
          <a:latin typeface="Arial" charset="0"/>
        </a:defRPr>
      </a:lvl9pPr>
    </p:titleStyle>
    <p:bodyStyle>
      <a:lvl1pPr marL="342900" indent="-342900" algn="l" rtl="0" eaLnBrk="0" fontAlgn="base" hangingPunct="0">
        <a:spcBef>
          <a:spcPct val="20000"/>
        </a:spcBef>
        <a:spcAft>
          <a:spcPct val="0"/>
        </a:spcAft>
        <a:buChar char="•"/>
        <a:defRPr sz="2400">
          <a:solidFill>
            <a:schemeClr val="bg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bg2"/>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bg2"/>
          </a:solidFill>
          <a:latin typeface="Times New Roman" pitchFamily="18" charset="0"/>
          <a:ea typeface="ＭＳ Ｐゴシック" charset="0"/>
        </a:defRPr>
      </a:lvl3pPr>
      <a:lvl4pPr marL="1600200" indent="-228600" algn="l" rtl="0" eaLnBrk="0" fontAlgn="base" hangingPunct="0">
        <a:spcBef>
          <a:spcPct val="20000"/>
        </a:spcBef>
        <a:spcAft>
          <a:spcPct val="0"/>
        </a:spcAft>
        <a:buChar char="–"/>
        <a:defRPr sz="2000">
          <a:solidFill>
            <a:schemeClr val="bg2"/>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bg2"/>
          </a:solidFill>
          <a:latin typeface="+mn-lt"/>
          <a:ea typeface="ＭＳ Ｐゴシック" charset="0"/>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defTabSz="914400" fontAlgn="base">
              <a:spcBef>
                <a:spcPct val="0"/>
              </a:spcBef>
              <a:spcAft>
                <a:spcPct val="0"/>
              </a:spcAft>
            </a:pPr>
            <a:endParaRPr lang="en-US">
              <a:solidFill>
                <a:srgbClr val="000000"/>
              </a:solidFill>
              <a:latin typeface="Arial" charset="0"/>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defTabSz="914400" fontAlgn="base">
              <a:spcBef>
                <a:spcPct val="0"/>
              </a:spcBef>
              <a:spcAft>
                <a:spcPct val="0"/>
              </a:spcAft>
            </a:pPr>
            <a:endParaRPr lang="en-US">
              <a:solidFill>
                <a:srgbClr val="000000"/>
              </a:solidFill>
              <a:latin typeface="Arial" charset="0"/>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663ACDAB-15B1-472A-B299-55A76EDF240B}" type="slidenum">
              <a:rPr lang="en-US">
                <a:solidFill>
                  <a:srgbClr val="000000"/>
                </a:solidFill>
                <a:latin typeface="Arial" charset="0"/>
              </a:rPr>
              <a:pPr defTabSz="914400" fontAlgn="base">
                <a:spcBef>
                  <a:spcPct val="0"/>
                </a:spcBef>
                <a:spcAft>
                  <a:spcPct val="0"/>
                </a:spcAft>
              </a:pPr>
              <a:t>‹#›</a:t>
            </a:fld>
            <a:endParaRPr lang="en-US">
              <a:solidFill>
                <a:srgbClr val="000000"/>
              </a:solidFill>
              <a:latin typeface="Arial" charset="0"/>
            </a:endParaRPr>
          </a:p>
        </p:txBody>
      </p:sp>
    </p:spTree>
    <p:extLst>
      <p:ext uri="{BB962C8B-B14F-4D97-AF65-F5344CB8AC3E}">
        <p14:creationId xmlns:p14="http://schemas.microsoft.com/office/powerpoint/2010/main" val="228850486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Cliquez pour modifier le style du titre</a:t>
            </a:r>
          </a:p>
        </p:txBody>
      </p:sp>
      <p:sp>
        <p:nvSpPr>
          <p:cNvPr id="3891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ea typeface="+mn-ea"/>
                <a:cs typeface="+mn-cs"/>
              </a:defRPr>
            </a:lvl1pPr>
          </a:lstStyle>
          <a:p>
            <a:pPr defTabSz="914400" fontAlgn="base">
              <a:spcBef>
                <a:spcPct val="0"/>
              </a:spcBef>
              <a:spcAft>
                <a:spcPct val="0"/>
              </a:spcAft>
              <a:defRPr/>
            </a:pPr>
            <a:endParaRPr lang="en-US">
              <a:latin typeface="Arial" charset="0"/>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ea typeface="+mn-ea"/>
                <a:cs typeface="+mn-cs"/>
              </a:defRPr>
            </a:lvl1pPr>
          </a:lstStyle>
          <a:p>
            <a:pPr defTabSz="914400" fontAlgn="base">
              <a:spcBef>
                <a:spcPct val="0"/>
              </a:spcBef>
              <a:spcAft>
                <a:spcPct val="0"/>
              </a:spcAft>
              <a:defRPr/>
            </a:pPr>
            <a:endParaRPr lang="en-US">
              <a:latin typeface="Arial" charset="0"/>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ea typeface="+mn-ea"/>
                <a:cs typeface="+mn-cs"/>
              </a:defRPr>
            </a:lvl1pPr>
          </a:lstStyle>
          <a:p>
            <a:pPr defTabSz="914400" fontAlgn="base">
              <a:spcBef>
                <a:spcPct val="0"/>
              </a:spcBef>
              <a:spcAft>
                <a:spcPct val="0"/>
              </a:spcAft>
              <a:defRPr/>
            </a:pPr>
            <a:fld id="{0E2C6EF9-2A3C-7845-A176-AE13F2D43E16}" type="slidenum">
              <a:rPr lang="en-US">
                <a:latin typeface="Arial" charset="0"/>
              </a:rPr>
              <a:pPr defTabSz="914400"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79817051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friture.org/" TargetMode="External"/><Relationship Id="rId7" Type="http://schemas.openxmlformats.org/officeDocument/2006/relationships/hyperlink" Target="https://puredata.info/"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hyperlink" Target="https://www.ocenaudio.com/"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33.tiff"/></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hyperlink" Target="cocflui/cocflui.ht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slideLayout" Target="../slideLayouts/slideLayout18.xml"/><Relationship Id="rId4" Type="http://schemas.openxmlformats.org/officeDocument/2006/relationships/video" Target="../media/media2.mp4"/></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1.emf"/></Relationships>
</file>

<file path=ppt/slides/_rels/slide59.xml.rels><?xml version="1.0" encoding="UTF-8" standalone="yes"?>
<Relationships xmlns="http://schemas.openxmlformats.org/package/2006/relationships"><Relationship Id="rId3" Type="http://schemas.openxmlformats.org/officeDocument/2006/relationships/image" Target="../media/image83.tif"/><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1.tiff"/><Relationship Id="rId5" Type="http://schemas.openxmlformats.org/officeDocument/2006/relationships/audio" Target="../media/audio1.wav"/><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685800" y="917575"/>
            <a:ext cx="7772400" cy="1143000"/>
          </a:xfrm>
        </p:spPr>
        <p:txBody>
          <a:bodyPr/>
          <a:lstStyle/>
          <a:p>
            <a:pPr eaLnBrk="1" hangingPunct="1">
              <a:lnSpc>
                <a:spcPct val="110000"/>
              </a:lnSpc>
              <a:defRPr/>
            </a:pPr>
            <a:r>
              <a:rPr lang="en-GB" dirty="0" err="1">
                <a:solidFill>
                  <a:srgbClr val="FF0000"/>
                </a:solidFill>
                <a:latin typeface="Arial" charset="0"/>
              </a:rPr>
              <a:t>CogSci</a:t>
            </a:r>
            <a:r>
              <a:rPr lang="en-GB">
                <a:solidFill>
                  <a:srgbClr val="FF0000"/>
                </a:solidFill>
                <a:latin typeface="Arial" charset="0"/>
              </a:rPr>
              <a:t> 307: Auditory </a:t>
            </a:r>
            <a:r>
              <a:rPr lang="en-GB" dirty="0">
                <a:solidFill>
                  <a:srgbClr val="FF0000"/>
                </a:solidFill>
                <a:latin typeface="Arial" charset="0"/>
              </a:rPr>
              <a:t>P</a:t>
            </a:r>
            <a:r>
              <a:rPr lang="en-GB">
                <a:solidFill>
                  <a:srgbClr val="FF0000"/>
                </a:solidFill>
                <a:latin typeface="Arial" charset="0"/>
              </a:rPr>
              <a:t>erception</a:t>
            </a:r>
            <a:endParaRPr lang="fr-FR" dirty="0">
              <a:solidFill>
                <a:srgbClr val="FF0000"/>
              </a:solidFill>
              <a:latin typeface="Arial" charset="0"/>
            </a:endParaRPr>
          </a:p>
        </p:txBody>
      </p:sp>
      <p:sp>
        <p:nvSpPr>
          <p:cNvPr id="54274" name="Text Box 3"/>
          <p:cNvSpPr txBox="1">
            <a:spLocks noChangeArrowheads="1"/>
          </p:cNvSpPr>
          <p:nvPr/>
        </p:nvSpPr>
        <p:spPr bwMode="auto">
          <a:xfrm>
            <a:off x="828675" y="4411663"/>
            <a:ext cx="7172325" cy="1938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2" algn="ctr"/>
            <a:r>
              <a:rPr lang="en-GB">
                <a:solidFill>
                  <a:srgbClr val="000000"/>
                </a:solidFill>
              </a:rPr>
              <a:t>Daniel Pressnitzer</a:t>
            </a:r>
          </a:p>
          <a:p>
            <a:pPr lvl="2" algn="ctr"/>
            <a:endParaRPr lang="en-GB" sz="1600">
              <a:solidFill>
                <a:srgbClr val="000000"/>
              </a:solidFill>
            </a:endParaRPr>
          </a:p>
          <a:p>
            <a:pPr lvl="2" algn="ctr"/>
            <a:r>
              <a:rPr lang="en-GB" sz="1600">
                <a:solidFill>
                  <a:srgbClr val="000000"/>
                </a:solidFill>
              </a:rPr>
              <a:t>Laboratoire des Systèmes Perceptifs, CNRS</a:t>
            </a:r>
          </a:p>
          <a:p>
            <a:pPr lvl="2" algn="ctr"/>
            <a:r>
              <a:rPr lang="en-GB" sz="1600">
                <a:solidFill>
                  <a:srgbClr val="000000"/>
                </a:solidFill>
              </a:rPr>
              <a:t>&amp; Département d’études cognitives, Ecole normale supérieure</a:t>
            </a:r>
          </a:p>
          <a:p>
            <a:pPr lvl="2" algn="ctr"/>
            <a:r>
              <a:rPr lang="en-GB" sz="1600">
                <a:solidFill>
                  <a:srgbClr val="000000"/>
                </a:solidFill>
              </a:rPr>
              <a:t>29 rue d’Ulm, 75230 Paris cedex 05</a:t>
            </a:r>
          </a:p>
          <a:p>
            <a:pPr lvl="2" algn="ctr"/>
            <a:endParaRPr lang="en-GB" sz="1600">
              <a:solidFill>
                <a:srgbClr val="000000"/>
              </a:solidFill>
            </a:endParaRPr>
          </a:p>
          <a:p>
            <a:pPr lvl="2" algn="ctr"/>
            <a:r>
              <a:rPr lang="en-GB" sz="1600">
                <a:solidFill>
                  <a:srgbClr val="000000"/>
                </a:solidFill>
              </a:rPr>
              <a:t>daniel.pressnitzer@ens.fr</a:t>
            </a:r>
          </a:p>
        </p:txBody>
      </p:sp>
      <p:pic>
        <p:nvPicPr>
          <p:cNvPr id="54275" name="Picture 11" descr="incrus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06688" y="2357438"/>
            <a:ext cx="3810000" cy="1719262"/>
          </a:xfrm>
          <a:noFill/>
          <a:ln w="3175">
            <a:solidFill>
              <a:schemeClr val="tx1"/>
            </a:solid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endParaRPr>
          </a:p>
        </p:txBody>
      </p:sp>
      <p:sp>
        <p:nvSpPr>
          <p:cNvPr id="20"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kern="0" dirty="0">
                <a:solidFill>
                  <a:srgbClr val="333399"/>
                </a:solidFill>
                <a:latin typeface="Arial"/>
                <a:ea typeface="+mn-ea"/>
                <a:cs typeface="+mn-cs"/>
              </a:rPr>
              <a:t>Temporal representation</a:t>
            </a:r>
            <a:endParaRPr kumimoji="0" lang="en-US" sz="3200" b="0" i="0" u="none" strike="noStrike" kern="0" cap="none" spc="0" normalizeH="0" baseline="0" noProof="0" dirty="0">
              <a:ln>
                <a:noFill/>
              </a:ln>
              <a:solidFill>
                <a:srgbClr val="333399"/>
              </a:solidFill>
              <a:effectLst/>
              <a:uLnTx/>
              <a:uFillTx/>
              <a:latin typeface="Arial"/>
              <a:ea typeface="+mn-ea"/>
              <a:cs typeface="+mn-cs"/>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Demo</a:t>
            </a:r>
            <a:r>
              <a:rPr lang="fr-FR" sz="2400" dirty="0">
                <a:solidFill>
                  <a:srgbClr val="000000"/>
                </a:solidFill>
                <a:latin typeface="Arial"/>
              </a:rPr>
              <a:t> : speech, </a:t>
            </a:r>
            <a:r>
              <a:rPr lang="fr-FR" sz="2400" dirty="0" err="1">
                <a:solidFill>
                  <a:srgbClr val="000000"/>
                </a:solidFill>
                <a:latin typeface="Arial"/>
              </a:rPr>
              <a:t>periodic</a:t>
            </a:r>
            <a:r>
              <a:rPr lang="fr-FR" sz="2400" dirty="0">
                <a:solidFill>
                  <a:srgbClr val="000000"/>
                </a:solidFill>
                <a:latin typeface="Arial"/>
              </a:rPr>
              <a:t> </a:t>
            </a:r>
            <a:r>
              <a:rPr lang="fr-FR" sz="2400" dirty="0" err="1">
                <a:solidFill>
                  <a:srgbClr val="000000"/>
                </a:solidFill>
                <a:latin typeface="Arial"/>
              </a:rPr>
              <a:t>sounds</a:t>
            </a:r>
            <a:r>
              <a:rPr lang="fr-FR" sz="2400" dirty="0">
                <a:solidFill>
                  <a:srgbClr val="000000"/>
                </a:solidFill>
                <a:latin typeface="Arial"/>
              </a:rPr>
              <a:t>, noise, pure </a:t>
            </a:r>
            <a:r>
              <a:rPr lang="fr-FR" sz="2400" dirty="0" err="1">
                <a:solidFill>
                  <a:srgbClr val="000000"/>
                </a:solidFill>
                <a:latin typeface="Arial"/>
              </a:rPr>
              <a:t>tone</a:t>
            </a:r>
            <a:r>
              <a:rPr lang="fr-FR" sz="2400" dirty="0">
                <a:solidFill>
                  <a:srgbClr val="000000"/>
                </a:solidFill>
                <a:latin typeface="Arial"/>
              </a:rPr>
              <a:t>…</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535320"/>
            <a:ext cx="631955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err="1">
                <a:solidFill>
                  <a:srgbClr val="000000"/>
                </a:solidFill>
              </a:rPr>
              <a:t>www.friture.org</a:t>
            </a:r>
            <a:endParaRPr lang="fr-FR" sz="1400" dirty="0">
              <a:solidFill>
                <a:srgbClr val="000000"/>
              </a:solidFill>
            </a:endParaRPr>
          </a:p>
        </p:txBody>
      </p:sp>
      <p:pic>
        <p:nvPicPr>
          <p:cNvPr id="3" name="Picture 2">
            <a:extLst>
              <a:ext uri="{FF2B5EF4-FFF2-40B4-BE49-F238E27FC236}">
                <a16:creationId xmlns:a16="http://schemas.microsoft.com/office/drawing/2014/main" id="{0A5CA32F-CAB9-C840-9AF7-7284AFE80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5" y="2134011"/>
            <a:ext cx="5168900" cy="1464056"/>
          </a:xfrm>
          <a:prstGeom prst="rect">
            <a:avLst/>
          </a:prstGeom>
        </p:spPr>
      </p:pic>
      <p:pic>
        <p:nvPicPr>
          <p:cNvPr id="5" name="Picture 4">
            <a:extLst>
              <a:ext uri="{FF2B5EF4-FFF2-40B4-BE49-F238E27FC236}">
                <a16:creationId xmlns:a16="http://schemas.microsoft.com/office/drawing/2014/main" id="{AE2ACED6-9FD6-114B-8E6D-68D3B7D9F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622" y="3230903"/>
            <a:ext cx="4711807" cy="1411293"/>
          </a:xfrm>
          <a:prstGeom prst="rect">
            <a:avLst/>
          </a:prstGeom>
        </p:spPr>
      </p:pic>
    </p:spTree>
    <p:extLst>
      <p:ext uri="{BB962C8B-B14F-4D97-AF65-F5344CB8AC3E}">
        <p14:creationId xmlns:p14="http://schemas.microsoft.com/office/powerpoint/2010/main" val="306975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p:txBody>
      </p:sp>
      <p:sp>
        <p:nvSpPr>
          <p:cNvPr id="8" name="Text Box 2"/>
          <p:cNvSpPr txBox="1">
            <a:spLocks noChangeArrowheads="1"/>
          </p:cNvSpPr>
          <p:nvPr/>
        </p:nvSpPr>
        <p:spPr bwMode="auto">
          <a:xfrm>
            <a:off x="248712" y="5229490"/>
            <a:ext cx="8983662" cy="1015663"/>
          </a:xfrm>
          <a:prstGeom prst="rect">
            <a:avLst/>
          </a:prstGeom>
          <a:noFill/>
          <a:ln w="9525">
            <a:noFill/>
            <a:miter lim="800000"/>
            <a:headEnd/>
            <a:tailEnd/>
          </a:ln>
          <a:effectLst/>
        </p:spPr>
        <p:txBody>
          <a:bodyPr>
            <a:spAutoFit/>
          </a:bodyPr>
          <a:lstStyle/>
          <a:p>
            <a:pPr>
              <a:spcBef>
                <a:spcPct val="50000"/>
              </a:spcBef>
              <a:buFontTx/>
              <a:buChar char="•"/>
              <a:defRPr/>
            </a:pPr>
            <a:r>
              <a:rPr lang="fr-FR" dirty="0">
                <a:solidFill>
                  <a:srgbClr val="000000"/>
                </a:solidFill>
                <a:ea typeface="+mn-ea"/>
                <a:cs typeface="+mn-cs"/>
              </a:rPr>
              <a:t> Fourier </a:t>
            </a:r>
            <a:r>
              <a:rPr lang="fr-FR" dirty="0" err="1">
                <a:solidFill>
                  <a:srgbClr val="000000"/>
                </a:solidFill>
                <a:ea typeface="+mn-ea"/>
                <a:cs typeface="+mn-cs"/>
              </a:rPr>
              <a:t>transform</a:t>
            </a:r>
            <a:endParaRPr lang="fr-FR" dirty="0">
              <a:solidFill>
                <a:srgbClr val="000000"/>
              </a:solidFill>
              <a:ea typeface="+mn-ea"/>
              <a:cs typeface="+mn-cs"/>
            </a:endParaRPr>
          </a:p>
          <a:p>
            <a:pPr>
              <a:spcBef>
                <a:spcPct val="50000"/>
              </a:spcBef>
              <a:buFontTx/>
              <a:buChar char="•"/>
              <a:defRPr/>
            </a:pPr>
            <a:r>
              <a:rPr lang="fr-FR" dirty="0">
                <a:solidFill>
                  <a:srgbClr val="000000"/>
                </a:solidFill>
                <a:ea typeface="+mn-ea"/>
                <a:cs typeface="+mn-cs"/>
              </a:rPr>
              <a:t> Equivalent </a:t>
            </a:r>
            <a:r>
              <a:rPr lang="fr-FR" dirty="0" err="1">
                <a:solidFill>
                  <a:srgbClr val="000000"/>
                </a:solidFill>
                <a:ea typeface="+mn-ea"/>
                <a:cs typeface="+mn-cs"/>
              </a:rPr>
              <a:t>representation</a:t>
            </a:r>
            <a:r>
              <a:rPr lang="fr-FR" dirty="0">
                <a:solidFill>
                  <a:srgbClr val="000000"/>
                </a:solidFill>
                <a:ea typeface="+mn-ea"/>
                <a:cs typeface="+mn-cs"/>
              </a:rPr>
              <a:t>: projection </a:t>
            </a:r>
            <a:r>
              <a:rPr lang="fr-FR" dirty="0" err="1">
                <a:solidFill>
                  <a:srgbClr val="000000"/>
                </a:solidFill>
                <a:ea typeface="+mn-ea"/>
                <a:cs typeface="+mn-cs"/>
              </a:rPr>
              <a:t>into</a:t>
            </a:r>
            <a:r>
              <a:rPr lang="fr-FR" dirty="0">
                <a:solidFill>
                  <a:srgbClr val="000000"/>
                </a:solidFill>
                <a:ea typeface="+mn-ea"/>
                <a:cs typeface="+mn-cs"/>
              </a:rPr>
              <a:t> </a:t>
            </a:r>
            <a:r>
              <a:rPr lang="fr-FR" i="1" dirty="0" err="1">
                <a:solidFill>
                  <a:srgbClr val="000000"/>
                </a:solidFill>
                <a:ea typeface="+mn-ea"/>
                <a:cs typeface="+mn-cs"/>
              </a:rPr>
              <a:t>frequency</a:t>
            </a:r>
            <a:r>
              <a:rPr lang="fr-FR" dirty="0">
                <a:solidFill>
                  <a:srgbClr val="000000"/>
                </a:solidFill>
                <a:ea typeface="+mn-ea"/>
                <a:cs typeface="+mn-cs"/>
              </a:rPr>
              <a:t> </a:t>
            </a:r>
            <a:r>
              <a:rPr lang="fr-FR" dirty="0" err="1">
                <a:solidFill>
                  <a:srgbClr val="000000"/>
                </a:solidFill>
                <a:ea typeface="+mn-ea"/>
                <a:cs typeface="+mn-cs"/>
              </a:rPr>
              <a:t>space</a:t>
            </a:r>
            <a:endParaRPr lang="fr-FR" dirty="0">
              <a:solidFill>
                <a:srgbClr val="000000"/>
              </a:solidFill>
              <a:ea typeface="+mn-ea"/>
              <a:cs typeface="+mn-cs"/>
            </a:endParaRPr>
          </a:p>
        </p:txBody>
      </p:sp>
      <p:pic>
        <p:nvPicPr>
          <p:cNvPr id="59395" name="Image 1" descr="fouri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7482" y="1619500"/>
            <a:ext cx="1562100" cy="2459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28C4FCDD-7C04-3A44-A06D-831D1C84F068}"/>
              </a:ext>
            </a:extLst>
          </p:cNvPr>
          <p:cNvGrpSpPr/>
          <p:nvPr/>
        </p:nvGrpSpPr>
        <p:grpSpPr>
          <a:xfrm>
            <a:off x="-35347" y="1794450"/>
            <a:ext cx="7398672" cy="3104062"/>
            <a:chOff x="-115557" y="1794450"/>
            <a:chExt cx="7398672" cy="3104062"/>
          </a:xfrm>
        </p:grpSpPr>
        <p:sp>
          <p:nvSpPr>
            <p:cNvPr id="6" name="ZoneTexte 5"/>
            <p:cNvSpPr txBox="1"/>
            <p:nvPr/>
          </p:nvSpPr>
          <p:spPr>
            <a:xfrm>
              <a:off x="-115557" y="4190626"/>
              <a:ext cx="7398672" cy="707886"/>
            </a:xfrm>
            <a:prstGeom prst="rect">
              <a:avLst/>
            </a:prstGeom>
            <a:noFill/>
          </p:spPr>
          <p:txBody>
            <a:bodyPr wrap="square">
              <a:spAutoFit/>
            </a:bodyPr>
            <a:lstStyle/>
            <a:p>
              <a:pPr algn="ctr" eaLnBrk="1" hangingPunct="1">
                <a:defRPr/>
              </a:pPr>
              <a:r>
                <a:rPr lang="en-US" sz="2000" i="1" dirty="0">
                  <a:solidFill>
                    <a:srgbClr val="000000"/>
                  </a:solidFill>
                  <a:ea typeface="+mn-ea"/>
                  <a:cs typeface="+mn-cs"/>
                </a:rPr>
                <a:t>All sounds can be decomposed into a sum of pure tones [disclaimer: not an actual quote!]</a:t>
              </a:r>
              <a:endParaRPr lang="fr-FR" sz="2000" dirty="0">
                <a:solidFill>
                  <a:srgbClr val="000000"/>
                </a:solidFill>
                <a:ea typeface="+mn-ea"/>
                <a:cs typeface="+mn-cs"/>
              </a:endParaRPr>
            </a:p>
          </p:txBody>
        </p:sp>
        <p:grpSp>
          <p:nvGrpSpPr>
            <p:cNvPr id="7" name="Grouper 6"/>
            <p:cNvGrpSpPr>
              <a:grpSpLocks/>
            </p:cNvGrpSpPr>
            <p:nvPr/>
          </p:nvGrpSpPr>
          <p:grpSpPr bwMode="auto">
            <a:xfrm>
              <a:off x="1659049" y="1794450"/>
              <a:ext cx="4372780" cy="2321163"/>
              <a:chOff x="2263119" y="3111684"/>
              <a:chExt cx="4969857" cy="2637780"/>
            </a:xfrm>
          </p:grpSpPr>
          <p:pic>
            <p:nvPicPr>
              <p:cNvPr id="5939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3119" y="3111684"/>
                <a:ext cx="4969857" cy="2637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4437348" y="3654260"/>
                <a:ext cx="160317" cy="3142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fr-FR" sz="1800">
                  <a:solidFill>
                    <a:srgbClr val="FFFFFF"/>
                  </a:solidFill>
                  <a:latin typeface="Arial"/>
                </a:endParaRPr>
              </a:p>
            </p:txBody>
          </p:sp>
        </p:grpSp>
      </p:grpSp>
      <p:sp>
        <p:nvSpPr>
          <p:cNvPr id="10" name="Text Box 4">
            <a:extLst>
              <a:ext uri="{FF2B5EF4-FFF2-40B4-BE49-F238E27FC236}">
                <a16:creationId xmlns:a16="http://schemas.microsoft.com/office/drawing/2014/main" id="{51BD3C12-5D78-F749-81C0-D6DCB98D7901}"/>
              </a:ext>
            </a:extLst>
          </p:cNvPr>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a:ea typeface="+mn-ea"/>
                <a:cs typeface="+mn-cs"/>
              </a:rPr>
              <a:t>Spectral representation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rPr>
              <a:t>Sound representation</a:t>
            </a:r>
          </a:p>
        </p:txBody>
      </p:sp>
      <p:sp>
        <p:nvSpPr>
          <p:cNvPr id="20"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a:ea typeface="+mn-ea"/>
                <a:cs typeface="+mn-cs"/>
              </a:rPr>
              <a:t>Spectral representation</a:t>
            </a:r>
          </a:p>
        </p:txBody>
      </p:sp>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326774"/>
            <a:ext cx="631955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err="1">
                <a:solidFill>
                  <a:srgbClr val="000000"/>
                </a:solidFill>
              </a:rPr>
              <a:t>www.puredata.info</a:t>
            </a:r>
            <a:endParaRPr lang="fr-FR" sz="1400" dirty="0">
              <a:solidFill>
                <a:srgbClr val="000000"/>
              </a:solidFill>
            </a:endParaRPr>
          </a:p>
          <a:p>
            <a:pPr lvl="0" algn="r" defTabSz="457200" eaLnBrk="1" fontAlgn="auto" hangingPunct="1">
              <a:spcBef>
                <a:spcPts val="0"/>
              </a:spcBef>
              <a:spcAft>
                <a:spcPts val="0"/>
              </a:spcAft>
              <a:defRPr/>
            </a:pPr>
            <a:r>
              <a:rPr lang="fr-FR" sz="1400" dirty="0" err="1">
                <a:solidFill>
                  <a:srgbClr val="000000"/>
                </a:solidFill>
              </a:rPr>
              <a:t>www.friture.org</a:t>
            </a:r>
            <a:endParaRPr lang="fr-FR" sz="1400" dirty="0">
              <a:solidFill>
                <a:srgbClr val="000000"/>
              </a:solidFill>
            </a:endParaRPr>
          </a:p>
        </p:txBody>
      </p:sp>
      <p:pic>
        <p:nvPicPr>
          <p:cNvPr id="4" name="Picture 3">
            <a:extLst>
              <a:ext uri="{FF2B5EF4-FFF2-40B4-BE49-F238E27FC236}">
                <a16:creationId xmlns:a16="http://schemas.microsoft.com/office/drawing/2014/main" id="{A5094152-4A8A-4242-8F7F-238D74BEB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05" y="1882030"/>
            <a:ext cx="3498088" cy="1899920"/>
          </a:xfrm>
          <a:prstGeom prst="rect">
            <a:avLst/>
          </a:prstGeom>
        </p:spPr>
      </p:pic>
      <p:pic>
        <p:nvPicPr>
          <p:cNvPr id="7" name="Picture 6">
            <a:extLst>
              <a:ext uri="{FF2B5EF4-FFF2-40B4-BE49-F238E27FC236}">
                <a16:creationId xmlns:a16="http://schemas.microsoft.com/office/drawing/2014/main" id="{01F38761-6662-FB4C-A7D3-72BD7F9916AB}"/>
              </a:ext>
            </a:extLst>
          </p:cNvPr>
          <p:cNvPicPr>
            <a:picLocks noChangeAspect="1"/>
          </p:cNvPicPr>
          <p:nvPr/>
        </p:nvPicPr>
        <p:blipFill rotWithShape="1">
          <a:blip r:embed="rId3">
            <a:extLst>
              <a:ext uri="{28A0092B-C50C-407E-A947-70E740481C1C}">
                <a14:useLocalDpi xmlns:a14="http://schemas.microsoft.com/office/drawing/2010/main" val="0"/>
              </a:ext>
            </a:extLst>
          </a:blip>
          <a:srcRect b="5028"/>
          <a:stretch/>
        </p:blipFill>
        <p:spPr>
          <a:xfrm>
            <a:off x="4475914" y="1882030"/>
            <a:ext cx="3486912" cy="1899920"/>
          </a:xfrm>
          <a:prstGeom prst="rect">
            <a:avLst/>
          </a:prstGeom>
        </p:spPr>
      </p:pic>
      <p:pic>
        <p:nvPicPr>
          <p:cNvPr id="9" name="Picture 8">
            <a:extLst>
              <a:ext uri="{FF2B5EF4-FFF2-40B4-BE49-F238E27FC236}">
                <a16:creationId xmlns:a16="http://schemas.microsoft.com/office/drawing/2014/main" id="{A703A27C-2064-A046-B57D-82CEC176E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74" y="2948848"/>
            <a:ext cx="6531719" cy="1652525"/>
          </a:xfrm>
          <a:prstGeom prst="rect">
            <a:avLst/>
          </a:prstGeom>
        </p:spPr>
      </p:pic>
      <p:sp>
        <p:nvSpPr>
          <p:cNvPr id="10" name="Rectangle 22">
            <a:extLst>
              <a:ext uri="{FF2B5EF4-FFF2-40B4-BE49-F238E27FC236}">
                <a16:creationId xmlns:a16="http://schemas.microsoft.com/office/drawing/2014/main" id="{22D1C701-4C02-7865-95AF-89C3FBA597F7}"/>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Demo</a:t>
            </a:r>
            <a:r>
              <a:rPr lang="fr-FR" sz="2400" dirty="0">
                <a:solidFill>
                  <a:srgbClr val="000000"/>
                </a:solidFill>
                <a:latin typeface="Arial"/>
              </a:rPr>
              <a:t>: speech, </a:t>
            </a:r>
            <a:r>
              <a:rPr lang="fr-FR" sz="2400" dirty="0" err="1">
                <a:solidFill>
                  <a:srgbClr val="000000"/>
                </a:solidFill>
                <a:latin typeface="Arial"/>
              </a:rPr>
              <a:t>periodic</a:t>
            </a:r>
            <a:r>
              <a:rPr lang="fr-FR" sz="2400" dirty="0">
                <a:solidFill>
                  <a:srgbClr val="000000"/>
                </a:solidFill>
                <a:latin typeface="Arial"/>
              </a:rPr>
              <a:t> </a:t>
            </a:r>
            <a:r>
              <a:rPr lang="fr-FR" sz="2400" dirty="0" err="1">
                <a:solidFill>
                  <a:srgbClr val="000000"/>
                </a:solidFill>
                <a:latin typeface="Arial"/>
              </a:rPr>
              <a:t>sounds</a:t>
            </a:r>
            <a:r>
              <a:rPr lang="fr-FR" sz="2400" dirty="0">
                <a:solidFill>
                  <a:srgbClr val="000000"/>
                </a:solidFill>
                <a:latin typeface="Arial"/>
              </a:rPr>
              <a:t>, noise, pure </a:t>
            </a:r>
            <a:r>
              <a:rPr lang="fr-FR" sz="2400" dirty="0" err="1">
                <a:solidFill>
                  <a:srgbClr val="000000"/>
                </a:solidFill>
                <a:latin typeface="Arial"/>
              </a:rPr>
              <a:t>tone</a:t>
            </a:r>
            <a:r>
              <a:rPr lang="fr-FR" sz="2400" dirty="0">
                <a:solidFill>
                  <a:srgbClr val="000000"/>
                </a:solidFill>
                <a:latin typeface="Arial"/>
              </a:rPr>
              <a:t>…</a:t>
            </a: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a:ea typeface="ＭＳ Ｐゴシック" charset="0"/>
              </a:rPr>
              <a:t>De</a:t>
            </a:r>
            <a:r>
              <a:rPr lang="fr-FR" sz="2400" dirty="0">
                <a:solidFill>
                  <a:srgbClr val="000000"/>
                </a:solidFill>
                <a:latin typeface="Arial"/>
              </a:rPr>
              <a:t>mo additive </a:t>
            </a:r>
            <a:r>
              <a:rPr lang="fr-FR" sz="2400" dirty="0" err="1">
                <a:solidFill>
                  <a:srgbClr val="000000"/>
                </a:solidFill>
                <a:latin typeface="Arial"/>
              </a:rPr>
              <a:t>synthesis</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Tree>
    <p:extLst>
      <p:ext uri="{BB962C8B-B14F-4D97-AF65-F5344CB8AC3E}">
        <p14:creationId xmlns:p14="http://schemas.microsoft.com/office/powerpoint/2010/main" val="2888421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rPr>
              <a:t>Sound representation</a:t>
            </a:r>
          </a:p>
        </p:txBody>
      </p:sp>
      <p:sp>
        <p:nvSpPr>
          <p:cNvPr id="20"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kern="0" dirty="0">
                <a:solidFill>
                  <a:srgbClr val="333399"/>
                </a:solidFill>
                <a:latin typeface="Arial"/>
                <a:ea typeface="+mn-ea"/>
                <a:cs typeface="+mn-cs"/>
              </a:rPr>
              <a:t>Spectro-temporal representation</a:t>
            </a:r>
            <a:endParaRPr kumimoji="0" lang="en-US" sz="3200" b="0" i="0" u="none" strike="noStrike" kern="0" cap="none" spc="0" normalizeH="0" baseline="0" noProof="0" dirty="0">
              <a:ln>
                <a:noFill/>
              </a:ln>
              <a:solidFill>
                <a:srgbClr val="333399"/>
              </a:solidFill>
              <a:effectLst/>
              <a:uLnTx/>
              <a:uFillTx/>
              <a:latin typeface="Arial"/>
              <a:ea typeface="+mn-ea"/>
              <a:cs typeface="+mn-cs"/>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Represent</a:t>
            </a:r>
            <a:r>
              <a:rPr lang="fr-FR" sz="2400" dirty="0">
                <a:solidFill>
                  <a:srgbClr val="000000"/>
                </a:solidFill>
                <a:latin typeface="Arial"/>
              </a:rPr>
              <a:t> spectral content over a </a:t>
            </a:r>
            <a:r>
              <a:rPr lang="fr-FR" sz="2400" dirty="0" err="1">
                <a:solidFill>
                  <a:srgbClr val="000000"/>
                </a:solidFill>
                <a:latin typeface="Arial"/>
              </a:rPr>
              <a:t>limited</a:t>
            </a:r>
            <a:r>
              <a:rPr lang="fr-FR" sz="2400" dirty="0">
                <a:solidFill>
                  <a:srgbClr val="000000"/>
                </a:solidFill>
                <a:latin typeface="Arial"/>
              </a:rPr>
              <a:t> temporal support</a:t>
            </a: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kumimoji="0" lang="fr-FR" sz="2400" b="0" i="0" u="none" strike="noStrike" kern="1200" cap="none" spc="0" normalizeH="0" baseline="0" noProof="0" dirty="0" err="1">
                <a:ln>
                  <a:noFill/>
                </a:ln>
                <a:solidFill>
                  <a:srgbClr val="000000"/>
                </a:solidFill>
                <a:effectLst/>
                <a:uLnTx/>
                <a:uFillTx/>
                <a:latin typeface="Arial"/>
                <a:ea typeface="ＭＳ Ｐゴシック" charset="0"/>
              </a:rPr>
              <a:t>Many</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 possible </a:t>
            </a:r>
            <a:r>
              <a:rPr kumimoji="0" lang="fr-FR" sz="2400" b="0" i="0" u="none" strike="noStrike" kern="1200" cap="none" spc="0" normalizeH="0" baseline="0" noProof="0" dirty="0" err="1">
                <a:ln>
                  <a:noFill/>
                </a:ln>
                <a:solidFill>
                  <a:srgbClr val="000000"/>
                </a:solidFill>
                <a:effectLst/>
                <a:uLnTx/>
                <a:uFillTx/>
                <a:latin typeface="Arial"/>
                <a:ea typeface="ＭＳ Ｐゴシック" charset="0"/>
              </a:rPr>
              <a:t>representations</a:t>
            </a:r>
            <a:endParaRPr lang="fr-FR" sz="2400" dirty="0">
              <a:solidFill>
                <a:srgbClr val="000000"/>
              </a:solidFill>
              <a:latin typeface="Arial"/>
            </a:endParaRPr>
          </a:p>
          <a:p>
            <a:pPr defTabSz="457200">
              <a:lnSpc>
                <a:spcPct val="125000"/>
              </a:lnSpc>
              <a:spcBef>
                <a:spcPts val="600"/>
              </a:spcBef>
              <a:defRPr/>
            </a:pPr>
            <a:r>
              <a:rPr lang="fr-FR" sz="2400" dirty="0" err="1">
                <a:solidFill>
                  <a:srgbClr val="000000"/>
                </a:solidFill>
              </a:rPr>
              <a:t>Demo</a:t>
            </a:r>
            <a:r>
              <a:rPr lang="fr-FR" sz="2400" dirty="0">
                <a:solidFill>
                  <a:srgbClr val="000000"/>
                </a:solidFill>
              </a:rPr>
              <a:t> : short-</a:t>
            </a:r>
            <a:r>
              <a:rPr lang="fr-FR" sz="2400" dirty="0" err="1">
                <a:solidFill>
                  <a:srgbClr val="000000"/>
                </a:solidFill>
              </a:rPr>
              <a:t>term</a:t>
            </a:r>
            <a:r>
              <a:rPr lang="fr-FR" sz="2400" dirty="0">
                <a:solidFill>
                  <a:srgbClr val="000000"/>
                </a:solidFill>
              </a:rPr>
              <a:t> Fourier </a:t>
            </a:r>
            <a:r>
              <a:rPr lang="fr-FR" sz="2400" dirty="0" err="1">
                <a:solidFill>
                  <a:srgbClr val="000000"/>
                </a:solidFill>
              </a:rPr>
              <a:t>transform</a:t>
            </a:r>
            <a:r>
              <a:rPr lang="fr-FR" sz="2400" dirty="0">
                <a:solidFill>
                  <a:srgbClr val="000000"/>
                </a:solidFill>
              </a:rPr>
              <a:t> (STFT)</a:t>
            </a:r>
          </a:p>
          <a:p>
            <a:pPr marL="0" marR="0" lvl="0" indent="0" algn="l" defTabSz="457200" rtl="0" eaLnBrk="0" fontAlgn="base" latinLnBrk="0" hangingPunct="0">
              <a:lnSpc>
                <a:spcPct val="125000"/>
              </a:lnSpc>
              <a:spcBef>
                <a:spcPts val="600"/>
              </a:spcBef>
              <a:spcAft>
                <a:spcPct val="0"/>
              </a:spcAft>
              <a:buClrTx/>
              <a:buSzTx/>
              <a:buNone/>
              <a:tabLst/>
              <a:defRPr/>
            </a:pP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535320"/>
            <a:ext cx="631955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err="1">
                <a:solidFill>
                  <a:srgbClr val="000000"/>
                </a:solidFill>
              </a:rPr>
              <a:t>www.friture.org</a:t>
            </a:r>
            <a:endParaRPr lang="fr-FR" sz="1400" dirty="0">
              <a:solidFill>
                <a:srgbClr val="000000"/>
              </a:solidFill>
            </a:endParaRPr>
          </a:p>
        </p:txBody>
      </p:sp>
      <p:pic>
        <p:nvPicPr>
          <p:cNvPr id="3" name="Picture 2">
            <a:extLst>
              <a:ext uri="{FF2B5EF4-FFF2-40B4-BE49-F238E27FC236}">
                <a16:creationId xmlns:a16="http://schemas.microsoft.com/office/drawing/2014/main" id="{0FFC0467-E5E6-B34B-A24E-95FCCBAC1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84" y="1641746"/>
            <a:ext cx="5422232" cy="3116225"/>
          </a:xfrm>
          <a:prstGeom prst="rect">
            <a:avLst/>
          </a:prstGeom>
        </p:spPr>
      </p:pic>
    </p:spTree>
    <p:extLst>
      <p:ext uri="{BB962C8B-B14F-4D97-AF65-F5344CB8AC3E}">
        <p14:creationId xmlns:p14="http://schemas.microsoft.com/office/powerpoint/2010/main" val="412408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rPr>
              <a:t>Sound representation</a:t>
            </a:r>
          </a:p>
        </p:txBody>
      </p:sp>
      <p:sp>
        <p:nvSpPr>
          <p:cNvPr id="20"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kern="0" dirty="0">
                <a:solidFill>
                  <a:srgbClr val="333399"/>
                </a:solidFill>
                <a:latin typeface="Arial"/>
                <a:ea typeface="+mn-ea"/>
                <a:cs typeface="+mn-cs"/>
              </a:rPr>
              <a:t>Signal processing</a:t>
            </a:r>
            <a:endParaRPr kumimoji="0" lang="en-US" sz="3200" b="0" i="0" u="none" strike="noStrike" kern="0" cap="none" spc="0" normalizeH="0" baseline="0" noProof="0" dirty="0">
              <a:ln>
                <a:noFill/>
              </a:ln>
              <a:solidFill>
                <a:srgbClr val="333399"/>
              </a:solidFill>
              <a:effectLst/>
              <a:uLnTx/>
              <a:uFillTx/>
              <a:latin typeface="Arial"/>
              <a:ea typeface="+mn-ea"/>
              <a:cs typeface="+mn-cs"/>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Tools to </a:t>
            </a:r>
            <a:r>
              <a:rPr lang="fr-FR" sz="2400" dirty="0" err="1">
                <a:solidFill>
                  <a:srgbClr val="000000"/>
                </a:solidFill>
                <a:latin typeface="Arial"/>
              </a:rPr>
              <a:t>manipulate</a:t>
            </a:r>
            <a:r>
              <a:rPr lang="fr-FR" sz="2400" dirty="0">
                <a:solidFill>
                  <a:srgbClr val="000000"/>
                </a:solidFill>
                <a:latin typeface="Arial"/>
              </a:rPr>
              <a:t> </a:t>
            </a:r>
            <a:r>
              <a:rPr lang="fr-FR" sz="2400" dirty="0" err="1">
                <a:solidFill>
                  <a:srgbClr val="000000"/>
                </a:solidFill>
                <a:latin typeface="Arial"/>
              </a:rPr>
              <a:t>sounds</a:t>
            </a:r>
            <a:endParaRPr lang="fr-FR" sz="2400" dirty="0">
              <a:solidFill>
                <a:srgbClr val="000000"/>
              </a:solidFill>
              <a:latin typeface="Arial"/>
            </a:endParaRP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Example: </a:t>
            </a:r>
            <a:r>
              <a:rPr lang="fr-FR" sz="2400" dirty="0" err="1">
                <a:solidFill>
                  <a:srgbClr val="000000"/>
                </a:solidFill>
                <a:latin typeface="Arial"/>
              </a:rPr>
              <a:t>Filtering</a:t>
            </a:r>
            <a:endParaRPr lang="fr-FR" sz="2400" dirty="0">
              <a:solidFill>
                <a:srgbClr val="000000"/>
              </a:solidFill>
              <a:latin typeface="Arial"/>
            </a:endParaRPr>
          </a:p>
          <a:p>
            <a:pPr lvl="0" defTabSz="457200">
              <a:lnSpc>
                <a:spcPct val="125000"/>
              </a:lnSpc>
              <a:spcBef>
                <a:spcPts val="600"/>
              </a:spcBef>
              <a:defRPr/>
            </a:pPr>
            <a:r>
              <a:rPr lang="fr-FR" sz="2400" dirty="0" err="1">
                <a:solidFill>
                  <a:srgbClr val="000000"/>
                </a:solidFill>
              </a:rPr>
              <a:t>Linear</a:t>
            </a:r>
            <a:r>
              <a:rPr lang="fr-FR" sz="2400" dirty="0">
                <a:solidFill>
                  <a:srgbClr val="000000"/>
                </a:solidFill>
              </a:rPr>
              <a:t> combination of </a:t>
            </a:r>
            <a:r>
              <a:rPr lang="fr-FR" sz="2400" dirty="0" err="1">
                <a:solidFill>
                  <a:srgbClr val="000000"/>
                </a:solidFill>
              </a:rPr>
              <a:t>samples</a:t>
            </a:r>
            <a:r>
              <a:rPr lang="fr-FR" sz="2400" dirty="0">
                <a:solidFill>
                  <a:srgbClr val="000000"/>
                </a:solidFill>
              </a:rPr>
              <a:t> </a:t>
            </a:r>
            <a:r>
              <a:rPr lang="fr-FR" sz="2400" i="1" dirty="0">
                <a:solidFill>
                  <a:srgbClr val="000000"/>
                </a:solidFill>
              </a:rPr>
              <a:t>or</a:t>
            </a:r>
            <a:r>
              <a:rPr lang="fr-FR" sz="2400" dirty="0">
                <a:solidFill>
                  <a:srgbClr val="000000"/>
                </a:solidFill>
              </a:rPr>
              <a:t> </a:t>
            </a:r>
            <a:r>
              <a:rPr lang="fr-FR" sz="2400" dirty="0" err="1">
                <a:solidFill>
                  <a:srgbClr val="000000"/>
                </a:solidFill>
              </a:rPr>
              <a:t>frequency</a:t>
            </a:r>
            <a:r>
              <a:rPr lang="fr-FR" sz="2400" dirty="0">
                <a:solidFill>
                  <a:srgbClr val="000000"/>
                </a:solidFill>
              </a:rPr>
              <a:t> multiplication</a:t>
            </a:r>
            <a:endParaRPr lang="fr-FR" sz="2400" dirty="0">
              <a:solidFill>
                <a:srgbClr val="000000"/>
              </a:solidFill>
              <a:latin typeface="Arial"/>
            </a:endParaRPr>
          </a:p>
        </p:txBody>
      </p:sp>
      <p:pic>
        <p:nvPicPr>
          <p:cNvPr id="7" name="Picture 6">
            <a:extLst>
              <a:ext uri="{FF2B5EF4-FFF2-40B4-BE49-F238E27FC236}">
                <a16:creationId xmlns:a16="http://schemas.microsoft.com/office/drawing/2014/main" id="{AE5D09CE-7655-6A41-9064-66B4C5525A01}"/>
              </a:ext>
            </a:extLst>
          </p:cNvPr>
          <p:cNvPicPr>
            <a:picLocks noChangeAspect="1"/>
          </p:cNvPicPr>
          <p:nvPr/>
        </p:nvPicPr>
        <p:blipFill rotWithShape="1">
          <a:blip r:embed="rId2"/>
          <a:srcRect b="70934"/>
          <a:stretch/>
        </p:blipFill>
        <p:spPr>
          <a:xfrm>
            <a:off x="2334751" y="1960128"/>
            <a:ext cx="4491428" cy="293205"/>
          </a:xfrm>
          <a:prstGeom prst="rect">
            <a:avLst/>
          </a:prstGeom>
        </p:spPr>
      </p:pic>
      <p:pic>
        <p:nvPicPr>
          <p:cNvPr id="1028" name="Picture 4" descr="The Power-Source-Filter Model of Voice Production – Scinguistics">
            <a:extLst>
              <a:ext uri="{FF2B5EF4-FFF2-40B4-BE49-F238E27FC236}">
                <a16:creationId xmlns:a16="http://schemas.microsoft.com/office/drawing/2014/main" id="{E173153A-FA97-4E43-AC41-4B542FBE26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059"/>
          <a:stretch/>
        </p:blipFill>
        <p:spPr bwMode="auto">
          <a:xfrm>
            <a:off x="1068830" y="2786059"/>
            <a:ext cx="7023270" cy="13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37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rPr>
              <a:t>Sound representation</a:t>
            </a:r>
          </a:p>
        </p:txBody>
      </p:sp>
      <p:sp>
        <p:nvSpPr>
          <p:cNvPr id="20"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kern="0" dirty="0">
                <a:solidFill>
                  <a:srgbClr val="333399"/>
                </a:solidFill>
                <a:latin typeface="Arial"/>
                <a:ea typeface="+mn-ea"/>
                <a:cs typeface="+mn-cs"/>
              </a:rPr>
              <a:t>Signal processing</a:t>
            </a:r>
            <a:endParaRPr kumimoji="0" lang="en-US" sz="3200" b="0" i="0" u="none" strike="noStrike" kern="0" cap="none" spc="0" normalizeH="0" baseline="0" noProof="0" dirty="0">
              <a:ln>
                <a:noFill/>
              </a:ln>
              <a:solidFill>
                <a:srgbClr val="333399"/>
              </a:solidFill>
              <a:effectLst/>
              <a:uLnTx/>
              <a:uFillTx/>
              <a:latin typeface="Arial"/>
              <a:ea typeface="+mn-ea"/>
              <a:cs typeface="+mn-cs"/>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Demo</a:t>
            </a:r>
            <a:r>
              <a:rPr lang="fr-FR" sz="2400" dirty="0">
                <a:solidFill>
                  <a:srgbClr val="000000"/>
                </a:solidFill>
                <a:latin typeface="Arial"/>
              </a:rPr>
              <a:t>: </a:t>
            </a:r>
            <a:r>
              <a:rPr lang="fr-FR" sz="2400" dirty="0" err="1">
                <a:solidFill>
                  <a:srgbClr val="000000"/>
                </a:solidFill>
                <a:latin typeface="Arial"/>
              </a:rPr>
              <a:t>filtering</a:t>
            </a:r>
            <a:endParaRPr lang="fr-FR" sz="2400" dirty="0">
              <a:solidFill>
                <a:srgbClr val="000000"/>
              </a:solidFill>
              <a:latin typeface="Arial"/>
            </a:endParaRP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Analogy</a:t>
            </a:r>
            <a:r>
              <a:rPr lang="fr-FR" sz="2400" dirty="0">
                <a:solidFill>
                  <a:srgbClr val="000000"/>
                </a:solidFill>
                <a:latin typeface="Arial"/>
              </a:rPr>
              <a:t> </a:t>
            </a:r>
            <a:r>
              <a:rPr lang="fr-FR" sz="2400" dirty="0" err="1">
                <a:solidFill>
                  <a:srgbClr val="000000"/>
                </a:solidFill>
                <a:latin typeface="Arial"/>
              </a:rPr>
              <a:t>with</a:t>
            </a:r>
            <a:r>
              <a:rPr lang="fr-FR" sz="2400" dirty="0">
                <a:solidFill>
                  <a:srgbClr val="000000"/>
                </a:solidFill>
                <a:latin typeface="Arial"/>
              </a:rPr>
              <a:t> </a:t>
            </a:r>
            <a:r>
              <a:rPr lang="fr-FR" sz="2400" dirty="0" err="1">
                <a:solidFill>
                  <a:srgbClr val="000000"/>
                </a:solidFill>
                <a:latin typeface="Arial"/>
              </a:rPr>
              <a:t>auditory</a:t>
            </a:r>
            <a:r>
              <a:rPr lang="fr-FR" sz="2400" dirty="0">
                <a:solidFill>
                  <a:srgbClr val="000000"/>
                </a:solidFill>
                <a:latin typeface="Arial"/>
              </a:rPr>
              <a:t> </a:t>
            </a:r>
            <a:r>
              <a:rPr lang="fr-FR" sz="2400" dirty="0" err="1">
                <a:solidFill>
                  <a:srgbClr val="000000"/>
                </a:solidFill>
                <a:latin typeface="Arial"/>
              </a:rPr>
              <a:t>peripheral</a:t>
            </a:r>
            <a:r>
              <a:rPr lang="fr-FR" sz="2400" dirty="0">
                <a:solidFill>
                  <a:srgbClr val="000000"/>
                </a:solidFill>
                <a:latin typeface="Arial"/>
              </a:rPr>
              <a:t> </a:t>
            </a:r>
            <a:r>
              <a:rPr lang="fr-FR" sz="2400" dirty="0" err="1">
                <a:solidFill>
                  <a:srgbClr val="000000"/>
                </a:solidFill>
                <a:latin typeface="Arial"/>
              </a:rPr>
              <a:t>processing</a:t>
            </a:r>
            <a:endParaRPr lang="fr-FR" sz="2400" dirty="0">
              <a:solidFill>
                <a:srgbClr val="000000"/>
              </a:solidFill>
              <a:latin typeface="Arial"/>
            </a:endParaRPr>
          </a:p>
          <a:p>
            <a:pPr marL="0" marR="0" lvl="0" indent="0" algn="l" defTabSz="457200" rtl="0" eaLnBrk="0" fontAlgn="base" latinLnBrk="0" hangingPunct="0">
              <a:lnSpc>
                <a:spcPct val="125000"/>
              </a:lnSpc>
              <a:spcBef>
                <a:spcPts val="600"/>
              </a:spcBef>
              <a:spcAft>
                <a:spcPct val="0"/>
              </a:spcAft>
              <a:buClrTx/>
              <a:buSzTx/>
              <a:buNone/>
              <a:tabLst/>
              <a:defRPr/>
            </a:pPr>
            <a:endParaRPr lang="fr-FR" sz="2400" dirty="0">
              <a:solidFill>
                <a:srgbClr val="000000"/>
              </a:solidFill>
              <a:latin typeface="Arial"/>
            </a:endParaRPr>
          </a:p>
        </p:txBody>
      </p:sp>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535320"/>
            <a:ext cx="631955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err="1">
                <a:solidFill>
                  <a:srgbClr val="000000"/>
                </a:solidFill>
              </a:rPr>
              <a:t>www.ocenaudio.com</a:t>
            </a:r>
            <a:endParaRPr lang="fr-FR" sz="1400" dirty="0">
              <a:solidFill>
                <a:srgbClr val="000000"/>
              </a:solidFill>
            </a:endParaRPr>
          </a:p>
        </p:txBody>
      </p:sp>
      <p:pic>
        <p:nvPicPr>
          <p:cNvPr id="3" name="Picture 2">
            <a:extLst>
              <a:ext uri="{FF2B5EF4-FFF2-40B4-BE49-F238E27FC236}">
                <a16:creationId xmlns:a16="http://schemas.microsoft.com/office/drawing/2014/main" id="{75EB05FA-AA2F-284F-B7B1-C71C45A53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8" y="1935299"/>
            <a:ext cx="3229864" cy="2441956"/>
          </a:xfrm>
          <a:prstGeom prst="rect">
            <a:avLst/>
          </a:prstGeom>
        </p:spPr>
      </p:pic>
      <p:pic>
        <p:nvPicPr>
          <p:cNvPr id="5" name="Picture 4">
            <a:extLst>
              <a:ext uri="{FF2B5EF4-FFF2-40B4-BE49-F238E27FC236}">
                <a16:creationId xmlns:a16="http://schemas.microsoft.com/office/drawing/2014/main" id="{46B53022-6336-D442-8EB0-E8CFFF69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242" y="1929711"/>
            <a:ext cx="3280156" cy="2447544"/>
          </a:xfrm>
          <a:prstGeom prst="rect">
            <a:avLst/>
          </a:prstGeom>
        </p:spPr>
      </p:pic>
    </p:spTree>
    <p:extLst>
      <p:ext uri="{BB962C8B-B14F-4D97-AF65-F5344CB8AC3E}">
        <p14:creationId xmlns:p14="http://schemas.microsoft.com/office/powerpoint/2010/main" val="1300683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p:txBody>
      </p:sp>
      <p:sp>
        <p:nvSpPr>
          <p:cNvPr id="10" name="Text Box 4">
            <a:extLst>
              <a:ext uri="{FF2B5EF4-FFF2-40B4-BE49-F238E27FC236}">
                <a16:creationId xmlns:a16="http://schemas.microsoft.com/office/drawing/2014/main" id="{51BD3C12-5D78-F749-81C0-D6DCB98D7901}"/>
              </a:ext>
            </a:extLst>
          </p:cNvPr>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a:ea typeface="+mn-ea"/>
                <a:cs typeface="+mn-cs"/>
              </a:rPr>
              <a:t>Summary</a:t>
            </a:r>
          </a:p>
        </p:txBody>
      </p:sp>
      <p:sp>
        <p:nvSpPr>
          <p:cNvPr id="11" name="Rectangle 22">
            <a:extLst>
              <a:ext uri="{FF2B5EF4-FFF2-40B4-BE49-F238E27FC236}">
                <a16:creationId xmlns:a16="http://schemas.microsoft.com/office/drawing/2014/main" id="{044C9213-0C10-7F45-B01B-A78D8AC43A8E}"/>
              </a:ext>
            </a:extLst>
          </p:cNvPr>
          <p:cNvSpPr txBox="1">
            <a:spLocks noChangeArrowheads="1"/>
          </p:cNvSpPr>
          <p:nvPr/>
        </p:nvSpPr>
        <p:spPr bwMode="auto">
          <a:xfrm>
            <a:off x="138223" y="2007079"/>
            <a:ext cx="8867553" cy="3496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25000"/>
              </a:lnSpc>
              <a:spcBef>
                <a:spcPts val="600"/>
              </a:spcBef>
              <a:defRPr/>
            </a:pPr>
            <a:r>
              <a:rPr lang="en-GB" sz="2400" dirty="0"/>
              <a:t>One physical </a:t>
            </a:r>
            <a:r>
              <a:rPr lang="en-GB" sz="2400" dirty="0" err="1"/>
              <a:t>phenomenom</a:t>
            </a:r>
            <a:r>
              <a:rPr lang="en-GB" sz="2400" dirty="0"/>
              <a:t>, several representations</a:t>
            </a:r>
          </a:p>
          <a:p>
            <a:pPr>
              <a:lnSpc>
                <a:spcPct val="125000"/>
              </a:lnSpc>
              <a:spcBef>
                <a:spcPts val="600"/>
              </a:spcBef>
              <a:defRPr/>
            </a:pPr>
            <a:r>
              <a:rPr lang="en-GB" sz="2400" dirty="0"/>
              <a:t>Tools available to represent and manipulate sounds</a:t>
            </a:r>
          </a:p>
          <a:p>
            <a:pPr>
              <a:lnSpc>
                <a:spcPct val="125000"/>
              </a:lnSpc>
              <a:spcBef>
                <a:spcPts val="600"/>
              </a:spcBef>
              <a:defRPr/>
            </a:pPr>
            <a:r>
              <a:rPr lang="en-GB" sz="2400" dirty="0"/>
              <a:t>Not shown here: how to generate sounds for experiments</a:t>
            </a:r>
          </a:p>
        </p:txBody>
      </p:sp>
      <p:pic>
        <p:nvPicPr>
          <p:cNvPr id="3" name="Picture 2">
            <a:hlinkClick r:id="rId3"/>
            <a:extLst>
              <a:ext uri="{FF2B5EF4-FFF2-40B4-BE49-F238E27FC236}">
                <a16:creationId xmlns:a16="http://schemas.microsoft.com/office/drawing/2014/main" id="{AE38F341-6C51-154B-8046-F216E5F12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72" y="4715213"/>
            <a:ext cx="2604976" cy="1274424"/>
          </a:xfrm>
          <a:prstGeom prst="rect">
            <a:avLst/>
          </a:prstGeom>
        </p:spPr>
      </p:pic>
      <p:pic>
        <p:nvPicPr>
          <p:cNvPr id="12" name="Picture 11">
            <a:hlinkClick r:id="rId5"/>
            <a:extLst>
              <a:ext uri="{FF2B5EF4-FFF2-40B4-BE49-F238E27FC236}">
                <a16:creationId xmlns:a16="http://schemas.microsoft.com/office/drawing/2014/main" id="{642B3D70-A51D-7641-8DA9-A5066887C9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2506" y="4708696"/>
            <a:ext cx="2766901" cy="1194798"/>
          </a:xfrm>
          <a:prstGeom prst="rect">
            <a:avLst/>
          </a:prstGeom>
        </p:spPr>
      </p:pic>
      <p:pic>
        <p:nvPicPr>
          <p:cNvPr id="14" name="Picture 13">
            <a:hlinkClick r:id="rId7"/>
            <a:extLst>
              <a:ext uri="{FF2B5EF4-FFF2-40B4-BE49-F238E27FC236}">
                <a16:creationId xmlns:a16="http://schemas.microsoft.com/office/drawing/2014/main" id="{2C87FD8A-2C11-884F-ACCF-74C91A9D37EE}"/>
              </a:ext>
            </a:extLst>
          </p:cNvPr>
          <p:cNvPicPr>
            <a:picLocks noChangeAspect="1"/>
          </p:cNvPicPr>
          <p:nvPr/>
        </p:nvPicPr>
        <p:blipFill rotWithShape="1">
          <a:blip r:embed="rId8">
            <a:extLst>
              <a:ext uri="{28A0092B-C50C-407E-A947-70E740481C1C}">
                <a14:useLocalDpi xmlns:a14="http://schemas.microsoft.com/office/drawing/2010/main" val="0"/>
              </a:ext>
            </a:extLst>
          </a:blip>
          <a:srcRect r="24965"/>
          <a:stretch/>
        </p:blipFill>
        <p:spPr>
          <a:xfrm>
            <a:off x="6133973" y="4676776"/>
            <a:ext cx="2855761" cy="1397114"/>
          </a:xfrm>
          <a:prstGeom prst="rect">
            <a:avLst/>
          </a:prstGeom>
        </p:spPr>
      </p:pic>
    </p:spTree>
    <p:extLst>
      <p:ext uri="{BB962C8B-B14F-4D97-AF65-F5344CB8AC3E}">
        <p14:creationId xmlns:p14="http://schemas.microsoft.com/office/powerpoint/2010/main" val="1511511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p:spPr>
        <p:txBody>
          <a:bodyPr/>
          <a:lstStyle/>
          <a:p>
            <a:pPr algn="ctr" eaLnBrk="1" fontAlgn="auto" hangingPunct="1">
              <a:spcBef>
                <a:spcPts val="0"/>
              </a:spcBef>
              <a:spcAft>
                <a:spcPts val="0"/>
              </a:spcAft>
              <a:defRPr/>
            </a:pPr>
            <a:r>
              <a:rPr lang="en-US" sz="3600" kern="0" dirty="0">
                <a:solidFill>
                  <a:srgbClr val="FFFFFF"/>
                </a:solidFill>
              </a:rPr>
              <a:t>Sound representation</a:t>
            </a:r>
          </a:p>
        </p:txBody>
      </p:sp>
      <p:sp>
        <p:nvSpPr>
          <p:cNvPr id="21508" name="Text Box 2"/>
          <p:cNvSpPr txBox="1">
            <a:spLocks noChangeArrowheads="1"/>
          </p:cNvSpPr>
          <p:nvPr/>
        </p:nvSpPr>
        <p:spPr bwMode="auto">
          <a:xfrm>
            <a:off x="80963" y="2354263"/>
            <a:ext cx="8975725" cy="2492990"/>
          </a:xfrm>
          <a:prstGeom prst="rect">
            <a:avLst/>
          </a:prstGeom>
          <a:noFill/>
          <a:ln w="9525">
            <a:noFill/>
            <a:miter lim="800000"/>
            <a:headEnd/>
            <a:tailEnd/>
          </a:ln>
        </p:spPr>
        <p:txBody>
          <a:bodyPr>
            <a:spAutoFit/>
          </a:bodyPr>
          <a:lstStyle/>
          <a:p>
            <a:pPr defTabSz="914400" eaLnBrk="0" fontAlgn="base" hangingPunct="0">
              <a:spcBef>
                <a:spcPct val="50000"/>
              </a:spcBef>
              <a:spcAft>
                <a:spcPct val="0"/>
              </a:spcAft>
              <a:buFontTx/>
              <a:buChar char="•"/>
            </a:pPr>
            <a:r>
              <a:rPr lang="es-ES" dirty="0">
                <a:solidFill>
                  <a:srgbClr val="000000"/>
                </a:solidFill>
              </a:rPr>
              <a:t> </a:t>
            </a:r>
            <a:r>
              <a:rPr lang="es-ES" dirty="0" err="1">
                <a:solidFill>
                  <a:srgbClr val="000000"/>
                </a:solidFill>
              </a:rPr>
              <a:t>Fundamentally</a:t>
            </a:r>
            <a:r>
              <a:rPr lang="es-ES" dirty="0">
                <a:solidFill>
                  <a:srgbClr val="000000"/>
                </a:solidFill>
              </a:rPr>
              <a:t> </a:t>
            </a:r>
            <a:r>
              <a:rPr lang="es-ES" dirty="0" err="1">
                <a:solidFill>
                  <a:srgbClr val="000000"/>
                </a:solidFill>
              </a:rPr>
              <a:t>different</a:t>
            </a:r>
            <a:r>
              <a:rPr lang="es-ES" dirty="0">
                <a:solidFill>
                  <a:srgbClr val="000000"/>
                </a:solidFill>
              </a:rPr>
              <a:t> </a:t>
            </a:r>
            <a:r>
              <a:rPr lang="es-ES" dirty="0" err="1">
                <a:solidFill>
                  <a:srgbClr val="000000"/>
                </a:solidFill>
              </a:rPr>
              <a:t>from</a:t>
            </a:r>
            <a:r>
              <a:rPr lang="es-ES" dirty="0">
                <a:solidFill>
                  <a:srgbClr val="000000"/>
                </a:solidFill>
              </a:rPr>
              <a:t> “</a:t>
            </a:r>
            <a:r>
              <a:rPr lang="es-ES" dirty="0" err="1">
                <a:solidFill>
                  <a:srgbClr val="000000"/>
                </a:solidFill>
              </a:rPr>
              <a:t>perception</a:t>
            </a:r>
            <a:r>
              <a:rPr lang="es-ES" dirty="0">
                <a:solidFill>
                  <a:srgbClr val="000000"/>
                </a:solidFill>
              </a:rPr>
              <a:t>”: </a:t>
            </a:r>
            <a:br>
              <a:rPr lang="es-ES" dirty="0">
                <a:solidFill>
                  <a:srgbClr val="000000"/>
                </a:solidFill>
              </a:rPr>
            </a:br>
            <a:r>
              <a:rPr lang="es-ES" sz="2000" dirty="0">
                <a:solidFill>
                  <a:srgbClr val="000000"/>
                </a:solidFill>
              </a:rPr>
              <a:t>	- </a:t>
            </a:r>
            <a:r>
              <a:rPr lang="es-ES" sz="2000" dirty="0" err="1">
                <a:solidFill>
                  <a:srgbClr val="000000"/>
                </a:solidFill>
              </a:rPr>
              <a:t>not</a:t>
            </a:r>
            <a:r>
              <a:rPr lang="es-ES" sz="2000" dirty="0">
                <a:solidFill>
                  <a:srgbClr val="000000"/>
                </a:solidFill>
              </a:rPr>
              <a:t> </a:t>
            </a:r>
            <a:r>
              <a:rPr lang="es-ES" sz="2000" dirty="0" err="1">
                <a:solidFill>
                  <a:srgbClr val="000000"/>
                </a:solidFill>
              </a:rPr>
              <a:t>sufficient</a:t>
            </a:r>
            <a:r>
              <a:rPr lang="es-ES" sz="2000" dirty="0">
                <a:solidFill>
                  <a:srgbClr val="000000"/>
                </a:solidFill>
              </a:rPr>
              <a:t> (</a:t>
            </a:r>
            <a:r>
              <a:rPr lang="es-ES" sz="2000" dirty="0" err="1">
                <a:solidFill>
                  <a:srgbClr val="000000"/>
                </a:solidFill>
              </a:rPr>
              <a:t>e.g</a:t>
            </a:r>
            <a:r>
              <a:rPr lang="es-ES" sz="2000" dirty="0">
                <a:solidFill>
                  <a:srgbClr val="000000"/>
                </a:solidFill>
              </a:rPr>
              <a:t>. </a:t>
            </a:r>
            <a:r>
              <a:rPr lang="es-ES" sz="2000" dirty="0" err="1">
                <a:solidFill>
                  <a:srgbClr val="000000"/>
                </a:solidFill>
              </a:rPr>
              <a:t>ultrasound</a:t>
            </a:r>
            <a:r>
              <a:rPr lang="es-ES" sz="2000" dirty="0">
                <a:solidFill>
                  <a:srgbClr val="000000"/>
                </a:solidFill>
              </a:rPr>
              <a:t>)</a:t>
            </a:r>
            <a:br>
              <a:rPr lang="es-ES" sz="2000" dirty="0">
                <a:solidFill>
                  <a:srgbClr val="000000"/>
                </a:solidFill>
              </a:rPr>
            </a:br>
            <a:r>
              <a:rPr lang="es-ES" sz="2000" dirty="0">
                <a:solidFill>
                  <a:srgbClr val="000000"/>
                </a:solidFill>
              </a:rPr>
              <a:t>	- </a:t>
            </a:r>
            <a:r>
              <a:rPr lang="es-ES" sz="2000" dirty="0" err="1">
                <a:solidFill>
                  <a:srgbClr val="000000"/>
                </a:solidFill>
              </a:rPr>
              <a:t>not</a:t>
            </a:r>
            <a:r>
              <a:rPr lang="es-ES" sz="2000" dirty="0">
                <a:solidFill>
                  <a:srgbClr val="000000"/>
                </a:solidFill>
              </a:rPr>
              <a:t> </a:t>
            </a:r>
            <a:r>
              <a:rPr lang="es-ES" sz="2000" dirty="0" err="1">
                <a:solidFill>
                  <a:srgbClr val="000000"/>
                </a:solidFill>
              </a:rPr>
              <a:t>necessary</a:t>
            </a:r>
            <a:r>
              <a:rPr lang="es-ES" sz="2000" dirty="0">
                <a:solidFill>
                  <a:srgbClr val="000000"/>
                </a:solidFill>
              </a:rPr>
              <a:t> (</a:t>
            </a:r>
            <a:r>
              <a:rPr lang="es-ES" sz="2000" dirty="0" err="1">
                <a:solidFill>
                  <a:srgbClr val="000000"/>
                </a:solidFill>
              </a:rPr>
              <a:t>e.g</a:t>
            </a:r>
            <a:r>
              <a:rPr lang="es-ES" sz="2000" dirty="0">
                <a:solidFill>
                  <a:srgbClr val="000000"/>
                </a:solidFill>
              </a:rPr>
              <a:t>. </a:t>
            </a:r>
            <a:r>
              <a:rPr lang="es-ES" sz="2000" dirty="0" err="1">
                <a:solidFill>
                  <a:srgbClr val="000000"/>
                </a:solidFill>
              </a:rPr>
              <a:t>tinnitus</a:t>
            </a:r>
            <a:r>
              <a:rPr lang="es-ES" sz="2000" dirty="0">
                <a:solidFill>
                  <a:srgbClr val="000000"/>
                </a:solidFill>
              </a:rPr>
              <a:t>)</a:t>
            </a:r>
            <a:br>
              <a:rPr lang="es-ES" sz="2000" dirty="0">
                <a:solidFill>
                  <a:srgbClr val="000000"/>
                </a:solidFill>
              </a:rPr>
            </a:br>
            <a:r>
              <a:rPr lang="es-ES" sz="2000" dirty="0">
                <a:solidFill>
                  <a:srgbClr val="000000"/>
                </a:solidFill>
              </a:rPr>
              <a:t>	- </a:t>
            </a:r>
            <a:r>
              <a:rPr lang="es-ES" sz="2000" dirty="0" err="1">
                <a:solidFill>
                  <a:srgbClr val="000000"/>
                </a:solidFill>
              </a:rPr>
              <a:t>frequency</a:t>
            </a:r>
            <a:r>
              <a:rPr lang="es-ES" sz="2000" dirty="0">
                <a:solidFill>
                  <a:srgbClr val="000000"/>
                </a:solidFill>
              </a:rPr>
              <a:t> </a:t>
            </a:r>
            <a:r>
              <a:rPr lang="es-ES" sz="2000" dirty="0" err="1">
                <a:solidFill>
                  <a:srgbClr val="000000"/>
                </a:solidFill>
              </a:rPr>
              <a:t>is</a:t>
            </a:r>
            <a:r>
              <a:rPr lang="es-ES" sz="2000" dirty="0">
                <a:solidFill>
                  <a:srgbClr val="000000"/>
                </a:solidFill>
              </a:rPr>
              <a:t> </a:t>
            </a:r>
            <a:r>
              <a:rPr lang="es-ES" sz="2000" dirty="0" err="1">
                <a:solidFill>
                  <a:srgbClr val="000000"/>
                </a:solidFill>
              </a:rPr>
              <a:t>not</a:t>
            </a:r>
            <a:r>
              <a:rPr lang="es-ES" sz="2000" dirty="0">
                <a:solidFill>
                  <a:srgbClr val="000000"/>
                </a:solidFill>
              </a:rPr>
              <a:t> pitch (more </a:t>
            </a:r>
            <a:r>
              <a:rPr lang="es-ES" sz="2000" dirty="0" err="1">
                <a:solidFill>
                  <a:srgbClr val="000000"/>
                </a:solidFill>
              </a:rPr>
              <a:t>on</a:t>
            </a:r>
            <a:r>
              <a:rPr lang="es-ES" sz="2000" dirty="0">
                <a:solidFill>
                  <a:srgbClr val="000000"/>
                </a:solidFill>
              </a:rPr>
              <a:t> </a:t>
            </a:r>
            <a:r>
              <a:rPr lang="es-ES" sz="2000" dirty="0" err="1">
                <a:solidFill>
                  <a:srgbClr val="000000"/>
                </a:solidFill>
              </a:rPr>
              <a:t>that</a:t>
            </a:r>
            <a:r>
              <a:rPr lang="es-ES" sz="2000" dirty="0">
                <a:solidFill>
                  <a:srgbClr val="000000"/>
                </a:solidFill>
              </a:rPr>
              <a:t> </a:t>
            </a:r>
            <a:r>
              <a:rPr lang="es-ES" sz="2000" dirty="0" err="1">
                <a:solidFill>
                  <a:srgbClr val="000000"/>
                </a:solidFill>
              </a:rPr>
              <a:t>later</a:t>
            </a:r>
            <a:r>
              <a:rPr lang="es-ES" sz="2000" dirty="0">
                <a:solidFill>
                  <a:srgbClr val="000000"/>
                </a:solidFill>
              </a:rPr>
              <a:t>)</a:t>
            </a:r>
          </a:p>
          <a:p>
            <a:pPr defTabSz="914400" eaLnBrk="0" fontAlgn="base" hangingPunct="0">
              <a:spcBef>
                <a:spcPct val="50000"/>
              </a:spcBef>
              <a:spcAft>
                <a:spcPct val="0"/>
              </a:spcAft>
            </a:pPr>
            <a:r>
              <a:rPr lang="es-ES" i="1" dirty="0">
                <a:solidFill>
                  <a:srgbClr val="000000"/>
                </a:solidFill>
              </a:rPr>
              <a:t>-&gt; </a:t>
            </a:r>
            <a:r>
              <a:rPr lang="es-ES" i="1" dirty="0" err="1">
                <a:solidFill>
                  <a:srgbClr val="000000"/>
                </a:solidFill>
              </a:rPr>
              <a:t>Map</a:t>
            </a:r>
            <a:r>
              <a:rPr lang="es-ES" i="1" dirty="0">
                <a:solidFill>
                  <a:srgbClr val="000000"/>
                </a:solidFill>
              </a:rPr>
              <a:t> </a:t>
            </a:r>
            <a:r>
              <a:rPr lang="es-ES" sz="2400" i="1" dirty="0" err="1">
                <a:solidFill>
                  <a:srgbClr val="000000"/>
                </a:solidFill>
              </a:rPr>
              <a:t>sound</a:t>
            </a:r>
            <a:r>
              <a:rPr lang="es-ES" sz="2400" i="1" dirty="0">
                <a:solidFill>
                  <a:srgbClr val="000000"/>
                </a:solidFill>
              </a:rPr>
              <a:t> </a:t>
            </a:r>
            <a:r>
              <a:rPr lang="es-ES" sz="2400" i="1" dirty="0" err="1">
                <a:solidFill>
                  <a:srgbClr val="000000"/>
                </a:solidFill>
              </a:rPr>
              <a:t>representations</a:t>
            </a:r>
            <a:r>
              <a:rPr lang="es-ES" sz="2400" i="1" dirty="0">
                <a:solidFill>
                  <a:srgbClr val="000000"/>
                </a:solidFill>
              </a:rPr>
              <a:t> and </a:t>
            </a:r>
            <a:r>
              <a:rPr lang="es-ES" sz="2400" i="1" dirty="0" err="1">
                <a:solidFill>
                  <a:srgbClr val="000000"/>
                </a:solidFill>
              </a:rPr>
              <a:t>sensation</a:t>
            </a:r>
            <a:r>
              <a:rPr lang="es-ES" sz="2400" i="1" dirty="0">
                <a:solidFill>
                  <a:srgbClr val="000000"/>
                </a:solidFill>
              </a:rPr>
              <a:t>?</a:t>
            </a:r>
          </a:p>
          <a:p>
            <a:pPr defTabSz="914400" eaLnBrk="0" fontAlgn="base" hangingPunct="0">
              <a:spcBef>
                <a:spcPct val="50000"/>
              </a:spcBef>
              <a:spcAft>
                <a:spcPct val="0"/>
              </a:spcAft>
            </a:pPr>
            <a:r>
              <a:rPr lang="es-ES" sz="2400" dirty="0">
                <a:solidFill>
                  <a:srgbClr val="000000"/>
                </a:solidFill>
                <a:latin typeface="Arial" charset="0"/>
              </a:rPr>
              <a:t>	</a:t>
            </a:r>
            <a:r>
              <a:rPr lang="es-ES" sz="2400" dirty="0">
                <a:solidFill>
                  <a:srgbClr val="808080"/>
                </a:solidFill>
                <a:latin typeface="Arial" charset="0"/>
              </a:rPr>
              <a:t>	</a:t>
            </a:r>
            <a:endParaRPr lang="es-ES" sz="2400" dirty="0">
              <a:solidFill>
                <a:srgbClr val="000000"/>
              </a:solidFill>
              <a:latin typeface="Arial" charset="0"/>
            </a:endParaRPr>
          </a:p>
        </p:txBody>
      </p:sp>
      <p:sp>
        <p:nvSpPr>
          <p:cNvPr id="4" name="Text Box 4">
            <a:extLst>
              <a:ext uri="{FF2B5EF4-FFF2-40B4-BE49-F238E27FC236}">
                <a16:creationId xmlns:a16="http://schemas.microsoft.com/office/drawing/2014/main" id="{309BB007-5474-57AB-DC5E-1ADA20DBAD6A}"/>
              </a:ext>
            </a:extLst>
          </p:cNvPr>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a:ea typeface="+mn-ea"/>
                <a:cs typeface="+mn-cs"/>
              </a:rPr>
              <a:t>Summary</a:t>
            </a:r>
          </a:p>
        </p:txBody>
      </p:sp>
    </p:spTree>
    <p:extLst>
      <p:ext uri="{BB962C8B-B14F-4D97-AF65-F5344CB8AC3E}">
        <p14:creationId xmlns:p14="http://schemas.microsoft.com/office/powerpoint/2010/main" val="188194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6863" y="1519238"/>
            <a:ext cx="8723312"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I.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Methods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and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concepts</a:t>
            </a:r>
            <a:b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chemeClr val="accent4">
                    <a:lumMod val="90000"/>
                  </a:schemeClr>
                </a:solidFill>
                <a:effectLst/>
                <a:uLnTx/>
                <a:uFillTx/>
                <a:latin typeface="Arial" charset="0"/>
                <a:ea typeface="ＭＳ Ｐゴシック" charset="0"/>
              </a:rPr>
              <a:t>acoustics</a:t>
            </a:r>
            <a:r>
              <a:rPr kumimoji="0" lang="es-ES" sz="18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chemeClr val="bg2"/>
                </a:solidFill>
                <a:effectLst/>
                <a:uLnTx/>
                <a:uFillTx/>
                <a:latin typeface="Arial" charset="0"/>
                <a:ea typeface="ＭＳ Ｐゴシック" charset="0"/>
              </a:rPr>
              <a:t>psychophysics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physiology</a:t>
            </a:r>
            <a:endPar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II. Basic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characteristics</a:t>
            </a: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and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applications</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audible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range</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masking</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critical</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band, non-</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linearities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MP3,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implants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III. Perceptual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attributes</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loudness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pitch, timbre,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location</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IV.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Seminar</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auditory</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scene</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lang="es-ES" sz="1800" dirty="0" err="1">
                <a:solidFill>
                  <a:schemeClr val="accent4">
                    <a:lumMod val="90000"/>
                  </a:schemeClr>
                </a:solidFill>
              </a:rPr>
              <a:t>analysis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illusions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memory</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mn-cs"/>
              </a:rPr>
              <a:t>Overview</a:t>
            </a:r>
          </a:p>
        </p:txBody>
      </p:sp>
    </p:spTree>
    <p:extLst>
      <p:ext uri="{BB962C8B-B14F-4D97-AF65-F5344CB8AC3E}">
        <p14:creationId xmlns:p14="http://schemas.microsoft.com/office/powerpoint/2010/main" val="268206715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p:txBody>
      </p:sp>
      <p:sp>
        <p:nvSpPr>
          <p:cNvPr id="3" name="Rectangle 2">
            <a:extLst>
              <a:ext uri="{FF2B5EF4-FFF2-40B4-BE49-F238E27FC236}">
                <a16:creationId xmlns:a16="http://schemas.microsoft.com/office/drawing/2014/main" id="{3D9EBAA7-3891-DB4D-9CDD-E149A6569518}"/>
              </a:ext>
            </a:extLst>
          </p:cNvPr>
          <p:cNvSpPr>
            <a:spLocks noChangeArrowheads="1"/>
          </p:cNvSpPr>
          <p:nvPr/>
        </p:nvSpPr>
        <p:spPr bwMode="auto">
          <a:xfrm>
            <a:off x="0" y="54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FR"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4" name="Text Box 2">
            <a:extLst>
              <a:ext uri="{FF2B5EF4-FFF2-40B4-BE49-F238E27FC236}">
                <a16:creationId xmlns:a16="http://schemas.microsoft.com/office/drawing/2014/main" id="{4472A11D-D6D1-9246-A8EF-E5AAF4A78974}"/>
              </a:ext>
            </a:extLst>
          </p:cNvPr>
          <p:cNvSpPr txBox="1">
            <a:spLocks noChangeArrowheads="1"/>
          </p:cNvSpPr>
          <p:nvPr/>
        </p:nvSpPr>
        <p:spPr bwMode="auto">
          <a:xfrm>
            <a:off x="84137" y="4276745"/>
            <a:ext cx="9059863" cy="2123658"/>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October</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18, 1850 in Leipzig :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birth</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of the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psychophysics</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project</a:t>
            </a:r>
            <a:endParaRPr kumimoji="0" lang="fr-FR"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Measuring</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sensations</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 bit of a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problem</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sensations are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fundamentally</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private</a:t>
            </a:r>
            <a:endParaRPr kumimoji="0" lang="fr-FR"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fr-FR" sz="2400" b="0" i="1" u="none" strike="noStrike" kern="1200" cap="none" spc="0" normalizeH="0" baseline="0" noProof="0" dirty="0">
                <a:ln>
                  <a:noFill/>
                </a:ln>
                <a:solidFill>
                  <a:srgbClr val="000000"/>
                </a:solidFill>
                <a:effectLst/>
                <a:uLnTx/>
                <a:uFillTx/>
                <a:latin typeface="Arial" charset="0"/>
                <a:ea typeface="ＭＳ Ｐゴシック" charset="0"/>
              </a:rPr>
              <a:t>-&gt; A </a:t>
            </a:r>
            <a:r>
              <a:rPr kumimoji="0" lang="fr-FR" sz="2400" b="0" i="1" u="none" strike="noStrike" kern="1200" cap="none" spc="0" normalizeH="0" baseline="0" noProof="0" dirty="0" err="1">
                <a:ln>
                  <a:noFill/>
                </a:ln>
                <a:solidFill>
                  <a:srgbClr val="000000"/>
                </a:solidFill>
                <a:effectLst/>
                <a:uLnTx/>
                <a:uFillTx/>
                <a:latin typeface="Arial" charset="0"/>
                <a:ea typeface="ＭＳ Ｐゴシック" charset="0"/>
              </a:rPr>
              <a:t>rigorous</a:t>
            </a:r>
            <a:r>
              <a:rPr kumimoji="0" lang="fr-FR" sz="2400" b="0" i="1"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1" u="none" strike="noStrike" kern="1200" cap="none" spc="0" normalizeH="0" baseline="0" noProof="0" dirty="0" err="1">
                <a:ln>
                  <a:noFill/>
                </a:ln>
                <a:solidFill>
                  <a:srgbClr val="000000"/>
                </a:solidFill>
                <a:effectLst/>
                <a:uLnTx/>
                <a:uFillTx/>
                <a:latin typeface="Arial" charset="0"/>
                <a:ea typeface="ＭＳ Ｐゴシック" charset="0"/>
              </a:rPr>
              <a:t>experimental</a:t>
            </a:r>
            <a:r>
              <a:rPr kumimoji="0" lang="fr-FR" sz="2400" b="0" i="1"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1" u="none" strike="noStrike" kern="1200" cap="none" spc="0" normalizeH="0" baseline="0" noProof="0" dirty="0" err="1">
                <a:ln>
                  <a:noFill/>
                </a:ln>
                <a:solidFill>
                  <a:srgbClr val="000000"/>
                </a:solidFill>
                <a:effectLst/>
                <a:uLnTx/>
                <a:uFillTx/>
                <a:latin typeface="Arial" charset="0"/>
                <a:ea typeface="ＭＳ Ｐゴシック" charset="0"/>
              </a:rPr>
              <a:t>method</a:t>
            </a:r>
            <a:endParaRPr kumimoji="0" lang="fr-FR" sz="2400" b="0" i="1"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CE963881-D0D0-2346-A174-2901BF33F0A5}"/>
              </a:ext>
            </a:extLst>
          </p:cNvPr>
          <p:cNvSpPr txBox="1"/>
          <p:nvPr/>
        </p:nvSpPr>
        <p:spPr>
          <a:xfrm>
            <a:off x="2439324" y="2380608"/>
            <a:ext cx="5744636"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800" b="0" i="1" u="none" strike="noStrike" kern="1200" cap="none" spc="0" normalizeH="0" baseline="0" noProof="0" dirty="0">
                <a:ln>
                  <a:noFill/>
                </a:ln>
                <a:solidFill>
                  <a:srgbClr val="000000"/>
                </a:solidFill>
                <a:effectLst/>
                <a:uLnTx/>
                <a:uFillTx/>
                <a:latin typeface="Arial" charset="0"/>
                <a:ea typeface="ＭＳ Ｐゴシック" charset="0"/>
              </a:rPr>
              <a:t>The exact science of the functional relations or relations of dependency between body and mind, or more generally between the bodily and mental, the physical and psychical world. </a:t>
            </a:r>
            <a:r>
              <a:rPr kumimoji="0" lang="en-GB" sz="1800" b="0" i="0" u="none" strike="noStrike" kern="1200" cap="none" spc="0" normalizeH="0" baseline="0" noProof="0" dirty="0">
                <a:ln>
                  <a:noFill/>
                </a:ln>
                <a:solidFill>
                  <a:srgbClr val="000000"/>
                </a:solidFill>
                <a:effectLst/>
                <a:uLnTx/>
                <a:uFillTx/>
                <a:latin typeface="Arial" charset="0"/>
                <a:ea typeface="ＭＳ Ｐゴシック" charset="0"/>
              </a:rPr>
              <a:t>Fechner, 1860</a:t>
            </a:r>
            <a:endParaRPr kumimoji="0" lang="en-FR" sz="18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 name="Picture 1">
            <a:extLst>
              <a:ext uri="{FF2B5EF4-FFF2-40B4-BE49-F238E27FC236}">
                <a16:creationId xmlns:a16="http://schemas.microsoft.com/office/drawing/2014/main" id="{5F1B00BD-3B76-DD4B-B672-81D8FDD0C989}"/>
              </a:ext>
            </a:extLst>
          </p:cNvPr>
          <p:cNvPicPr>
            <a:picLocks noChangeAspect="1"/>
          </p:cNvPicPr>
          <p:nvPr/>
        </p:nvPicPr>
        <p:blipFill>
          <a:blip r:embed="rId3"/>
          <a:stretch>
            <a:fillRect/>
          </a:stretch>
        </p:blipFill>
        <p:spPr>
          <a:xfrm>
            <a:off x="807084" y="2076697"/>
            <a:ext cx="1319171" cy="1880520"/>
          </a:xfrm>
          <a:prstGeom prst="rect">
            <a:avLst/>
          </a:prstGeom>
        </p:spPr>
      </p:pic>
      <p:sp>
        <p:nvSpPr>
          <p:cNvPr id="11" name="TextBox 10">
            <a:extLst>
              <a:ext uri="{FF2B5EF4-FFF2-40B4-BE49-F238E27FC236}">
                <a16:creationId xmlns:a16="http://schemas.microsoft.com/office/drawing/2014/main" id="{09A71412-D9B8-A64E-862B-CE976AC20DF6}"/>
              </a:ext>
            </a:extLst>
          </p:cNvPr>
          <p:cNvSpPr txBox="1"/>
          <p:nvPr/>
        </p:nvSpPr>
        <p:spPr>
          <a:xfrm>
            <a:off x="763016" y="1836299"/>
            <a:ext cx="1327277"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FR" sz="1100" b="0" i="1" u="none" strike="noStrike" kern="1200" cap="none" spc="0" normalizeH="0" baseline="0" noProof="0" dirty="0">
                <a:ln>
                  <a:noFill/>
                </a:ln>
                <a:solidFill>
                  <a:srgbClr val="000000"/>
                </a:solidFill>
                <a:effectLst/>
                <a:uLnTx/>
                <a:uFillTx/>
                <a:latin typeface="Arial" charset="0"/>
                <a:ea typeface="ＭＳ Ｐゴシック" charset="0"/>
              </a:rPr>
              <a:t>G.T. Fechner</a:t>
            </a:r>
          </a:p>
        </p:txBody>
      </p:sp>
    </p:spTree>
    <p:extLst>
      <p:ext uri="{BB962C8B-B14F-4D97-AF65-F5344CB8AC3E}">
        <p14:creationId xmlns:p14="http://schemas.microsoft.com/office/powerpoint/2010/main" val="38335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6863" y="1519238"/>
            <a:ext cx="8723312"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s-ES" dirty="0">
                <a:solidFill>
                  <a:schemeClr val="bg2"/>
                </a:solidFill>
              </a:rPr>
              <a:t> I. </a:t>
            </a:r>
            <a:r>
              <a:rPr lang="es-ES" dirty="0" err="1">
                <a:solidFill>
                  <a:schemeClr val="bg2"/>
                </a:solidFill>
              </a:rPr>
              <a:t>Methods</a:t>
            </a:r>
            <a:r>
              <a:rPr lang="es-ES" dirty="0">
                <a:solidFill>
                  <a:schemeClr val="bg2"/>
                </a:solidFill>
              </a:rPr>
              <a:t> and </a:t>
            </a:r>
            <a:r>
              <a:rPr lang="es-ES" dirty="0" err="1">
                <a:solidFill>
                  <a:schemeClr val="bg2"/>
                </a:solidFill>
              </a:rPr>
              <a:t>concepts</a:t>
            </a:r>
            <a:br>
              <a:rPr lang="es-ES" dirty="0">
                <a:solidFill>
                  <a:schemeClr val="bg2"/>
                </a:solidFill>
              </a:rPr>
            </a:br>
            <a:r>
              <a:rPr lang="es-ES" dirty="0">
                <a:solidFill>
                  <a:schemeClr val="bg2"/>
                </a:solidFill>
              </a:rPr>
              <a:t>	</a:t>
            </a:r>
            <a:r>
              <a:rPr lang="es-ES" sz="1800" dirty="0" err="1">
                <a:solidFill>
                  <a:schemeClr val="bg2"/>
                </a:solidFill>
              </a:rPr>
              <a:t>acoustics</a:t>
            </a:r>
            <a:r>
              <a:rPr lang="es-ES" sz="1800" dirty="0">
                <a:solidFill>
                  <a:schemeClr val="bg2"/>
                </a:solidFill>
              </a:rPr>
              <a:t>, </a:t>
            </a:r>
            <a:r>
              <a:rPr lang="es-ES" sz="1800" dirty="0" err="1">
                <a:solidFill>
                  <a:schemeClr val="bg2"/>
                </a:solidFill>
              </a:rPr>
              <a:t>psychophysics</a:t>
            </a:r>
            <a:r>
              <a:rPr lang="es-ES" sz="1800" dirty="0">
                <a:solidFill>
                  <a:schemeClr val="bg2"/>
                </a:solidFill>
              </a:rPr>
              <a:t>, </a:t>
            </a:r>
            <a:r>
              <a:rPr lang="es-ES" sz="1800" dirty="0" err="1">
                <a:solidFill>
                  <a:schemeClr val="bg2"/>
                </a:solidFill>
              </a:rPr>
              <a:t>physiology</a:t>
            </a:r>
            <a:endParaRPr lang="es-ES" sz="1800" dirty="0">
              <a:solidFill>
                <a:schemeClr val="bg2"/>
              </a:solidFill>
            </a:endParaRPr>
          </a:p>
          <a:p>
            <a:pPr>
              <a:buFontTx/>
              <a:buChar char="•"/>
            </a:pPr>
            <a:endParaRPr lang="es-ES" dirty="0">
              <a:solidFill>
                <a:schemeClr val="bg2"/>
              </a:solidFill>
            </a:endParaRPr>
          </a:p>
          <a:p>
            <a:r>
              <a:rPr lang="es-ES" dirty="0">
                <a:solidFill>
                  <a:schemeClr val="bg2"/>
                </a:solidFill>
              </a:rPr>
              <a:t> II. Basic </a:t>
            </a:r>
            <a:r>
              <a:rPr lang="es-ES" dirty="0" err="1">
                <a:solidFill>
                  <a:schemeClr val="bg2"/>
                </a:solidFill>
              </a:rPr>
              <a:t>characteristics</a:t>
            </a:r>
            <a:r>
              <a:rPr lang="es-ES" dirty="0">
                <a:solidFill>
                  <a:schemeClr val="bg2"/>
                </a:solidFill>
              </a:rPr>
              <a:t> and </a:t>
            </a:r>
            <a:r>
              <a:rPr lang="es-ES" dirty="0" err="1">
                <a:solidFill>
                  <a:schemeClr val="bg2"/>
                </a:solidFill>
              </a:rPr>
              <a:t>applications</a:t>
            </a:r>
            <a:br>
              <a:rPr lang="es-ES" dirty="0">
                <a:solidFill>
                  <a:schemeClr val="bg2"/>
                </a:solidFill>
              </a:rPr>
            </a:br>
            <a:r>
              <a:rPr lang="es-ES" dirty="0">
                <a:solidFill>
                  <a:schemeClr val="bg2"/>
                </a:solidFill>
              </a:rPr>
              <a:t>	</a:t>
            </a:r>
            <a:r>
              <a:rPr lang="es-ES" sz="1800" dirty="0">
                <a:solidFill>
                  <a:schemeClr val="bg2"/>
                </a:solidFill>
              </a:rPr>
              <a:t>audible </a:t>
            </a:r>
            <a:r>
              <a:rPr lang="es-ES" sz="1800" dirty="0" err="1">
                <a:solidFill>
                  <a:schemeClr val="bg2"/>
                </a:solidFill>
              </a:rPr>
              <a:t>range</a:t>
            </a:r>
            <a:r>
              <a:rPr lang="es-ES" sz="1800" dirty="0">
                <a:solidFill>
                  <a:schemeClr val="bg2"/>
                </a:solidFill>
              </a:rPr>
              <a:t>, </a:t>
            </a:r>
            <a:r>
              <a:rPr lang="es-ES" sz="1800" dirty="0" err="1">
                <a:solidFill>
                  <a:schemeClr val="bg2"/>
                </a:solidFill>
              </a:rPr>
              <a:t>masking</a:t>
            </a:r>
            <a:r>
              <a:rPr lang="es-ES" sz="1800" dirty="0">
                <a:solidFill>
                  <a:schemeClr val="bg2"/>
                </a:solidFill>
              </a:rPr>
              <a:t>, </a:t>
            </a:r>
            <a:r>
              <a:rPr lang="es-ES" sz="1800" dirty="0" err="1">
                <a:solidFill>
                  <a:schemeClr val="bg2"/>
                </a:solidFill>
              </a:rPr>
              <a:t>critical</a:t>
            </a:r>
            <a:r>
              <a:rPr lang="es-ES" sz="1800" dirty="0">
                <a:solidFill>
                  <a:schemeClr val="bg2"/>
                </a:solidFill>
              </a:rPr>
              <a:t> band, non-</a:t>
            </a:r>
            <a:r>
              <a:rPr lang="es-ES" sz="1800" dirty="0" err="1">
                <a:solidFill>
                  <a:schemeClr val="bg2"/>
                </a:solidFill>
              </a:rPr>
              <a:t>linearities</a:t>
            </a:r>
            <a:r>
              <a:rPr lang="es-ES" sz="1800" dirty="0">
                <a:solidFill>
                  <a:schemeClr val="bg2"/>
                </a:solidFill>
              </a:rPr>
              <a:t>, MP3, </a:t>
            </a:r>
            <a:r>
              <a:rPr lang="es-ES" sz="1800" dirty="0" err="1">
                <a:solidFill>
                  <a:schemeClr val="bg2"/>
                </a:solidFill>
              </a:rPr>
              <a:t>implants</a:t>
            </a:r>
            <a:r>
              <a:rPr lang="es-ES" sz="1800" dirty="0">
                <a:solidFill>
                  <a:schemeClr val="bg2"/>
                </a:solidFill>
              </a:rPr>
              <a:t> </a:t>
            </a:r>
            <a:endParaRPr lang="es-ES" dirty="0">
              <a:solidFill>
                <a:schemeClr val="bg2"/>
              </a:solidFill>
            </a:endParaRPr>
          </a:p>
          <a:p>
            <a:pPr>
              <a:buFontTx/>
              <a:buChar char="•"/>
            </a:pPr>
            <a:endParaRPr lang="es-ES" dirty="0">
              <a:solidFill>
                <a:schemeClr val="bg2"/>
              </a:solidFill>
            </a:endParaRPr>
          </a:p>
          <a:p>
            <a:r>
              <a:rPr lang="es-ES" dirty="0">
                <a:solidFill>
                  <a:schemeClr val="bg2"/>
                </a:solidFill>
              </a:rPr>
              <a:t> III. Perceptual </a:t>
            </a:r>
            <a:r>
              <a:rPr lang="es-ES" dirty="0" err="1">
                <a:solidFill>
                  <a:schemeClr val="bg2"/>
                </a:solidFill>
              </a:rPr>
              <a:t>attributes</a:t>
            </a:r>
            <a:br>
              <a:rPr lang="es-ES" dirty="0">
                <a:solidFill>
                  <a:schemeClr val="bg2"/>
                </a:solidFill>
              </a:rPr>
            </a:br>
            <a:r>
              <a:rPr lang="es-ES" dirty="0">
                <a:solidFill>
                  <a:schemeClr val="bg2"/>
                </a:solidFill>
              </a:rPr>
              <a:t>	</a:t>
            </a:r>
            <a:r>
              <a:rPr lang="es-ES" sz="1800" dirty="0" err="1">
                <a:solidFill>
                  <a:schemeClr val="bg2"/>
                </a:solidFill>
              </a:rPr>
              <a:t>loudness</a:t>
            </a:r>
            <a:r>
              <a:rPr lang="es-ES" sz="1800" dirty="0">
                <a:solidFill>
                  <a:schemeClr val="bg2"/>
                </a:solidFill>
              </a:rPr>
              <a:t>, pitch, timbre, </a:t>
            </a:r>
            <a:r>
              <a:rPr lang="es-ES" sz="1800" dirty="0" err="1">
                <a:solidFill>
                  <a:schemeClr val="bg2"/>
                </a:solidFill>
              </a:rPr>
              <a:t>location</a:t>
            </a:r>
            <a:endParaRPr lang="es-ES" dirty="0">
              <a:solidFill>
                <a:schemeClr val="bg2"/>
              </a:solidFill>
            </a:endParaRPr>
          </a:p>
          <a:p>
            <a:pPr>
              <a:buFontTx/>
              <a:buChar char="•"/>
            </a:pPr>
            <a:endParaRPr lang="es-ES" dirty="0">
              <a:solidFill>
                <a:schemeClr val="bg2"/>
              </a:solidFill>
            </a:endParaRPr>
          </a:p>
          <a:p>
            <a:r>
              <a:rPr lang="es-ES" dirty="0">
                <a:solidFill>
                  <a:schemeClr val="bg2"/>
                </a:solidFill>
              </a:rPr>
              <a:t> IV. </a:t>
            </a:r>
            <a:r>
              <a:rPr lang="es-ES" dirty="0" err="1">
                <a:solidFill>
                  <a:schemeClr val="bg2"/>
                </a:solidFill>
              </a:rPr>
              <a:t>Seminar</a:t>
            </a:r>
            <a:br>
              <a:rPr lang="es-ES" dirty="0">
                <a:solidFill>
                  <a:schemeClr val="bg2"/>
                </a:solidFill>
              </a:rPr>
            </a:br>
            <a:r>
              <a:rPr lang="es-ES" dirty="0">
                <a:solidFill>
                  <a:schemeClr val="bg2"/>
                </a:solidFill>
              </a:rPr>
              <a:t>	</a:t>
            </a:r>
            <a:r>
              <a:rPr lang="es-ES" sz="1800" dirty="0" err="1">
                <a:solidFill>
                  <a:schemeClr val="bg2"/>
                </a:solidFill>
              </a:rPr>
              <a:t>auditory</a:t>
            </a:r>
            <a:r>
              <a:rPr lang="es-ES" sz="1800" dirty="0">
                <a:solidFill>
                  <a:schemeClr val="bg2"/>
                </a:solidFill>
              </a:rPr>
              <a:t> </a:t>
            </a:r>
            <a:r>
              <a:rPr lang="es-ES" sz="1800" dirty="0" err="1">
                <a:solidFill>
                  <a:schemeClr val="bg2"/>
                </a:solidFill>
              </a:rPr>
              <a:t>scene</a:t>
            </a:r>
            <a:r>
              <a:rPr lang="es-ES" sz="1800" dirty="0">
                <a:solidFill>
                  <a:schemeClr val="bg2"/>
                </a:solidFill>
              </a:rPr>
              <a:t> </a:t>
            </a:r>
            <a:r>
              <a:rPr lang="es-ES" sz="1800" dirty="0" err="1">
                <a:solidFill>
                  <a:schemeClr val="bg2"/>
                </a:solidFill>
              </a:rPr>
              <a:t>analysis</a:t>
            </a:r>
            <a:r>
              <a:rPr lang="es-ES" sz="1800" dirty="0">
                <a:solidFill>
                  <a:schemeClr val="bg2"/>
                </a:solidFill>
              </a:rPr>
              <a:t>, </a:t>
            </a:r>
            <a:r>
              <a:rPr lang="es-ES" sz="1800" dirty="0" err="1">
                <a:solidFill>
                  <a:schemeClr val="bg2"/>
                </a:solidFill>
              </a:rPr>
              <a:t>illusions</a:t>
            </a:r>
            <a:r>
              <a:rPr lang="es-ES" sz="1800" dirty="0">
                <a:solidFill>
                  <a:schemeClr val="bg2"/>
                </a:solidFill>
              </a:rPr>
              <a:t>, </a:t>
            </a:r>
            <a:r>
              <a:rPr lang="es-ES" sz="1800" dirty="0" err="1">
                <a:solidFill>
                  <a:schemeClr val="bg2"/>
                </a:solidFill>
              </a:rPr>
              <a:t>memory</a:t>
            </a:r>
            <a:r>
              <a:rPr lang="es-ES" sz="1800" dirty="0">
                <a:solidFill>
                  <a:schemeClr val="bg2"/>
                </a:solidFill>
              </a:rPr>
              <a:t> </a:t>
            </a:r>
            <a:endParaRPr lang="es-ES" dirty="0">
              <a:solidFill>
                <a:schemeClr val="bg2"/>
              </a:solidFill>
            </a:endParaRPr>
          </a:p>
          <a:p>
            <a:endParaRPr lang="es-ES" dirty="0">
              <a:solidFill>
                <a:schemeClr val="bg2"/>
              </a:solidFill>
            </a:endParaRPr>
          </a:p>
        </p:txBody>
      </p:sp>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Overview</a:t>
            </a:r>
          </a:p>
        </p:txBody>
      </p:sp>
    </p:spTree>
    <p:extLst>
      <p:ext uri="{BB962C8B-B14F-4D97-AF65-F5344CB8AC3E}">
        <p14:creationId xmlns:p14="http://schemas.microsoft.com/office/powerpoint/2010/main" val="3320723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charset="0"/>
                <a:ea typeface="ＭＳ Ｐゴシック" charset="0"/>
              </a:rPr>
              <a:t>Detection threshold</a:t>
            </a:r>
          </a:p>
        </p:txBody>
      </p:sp>
      <p:grpSp>
        <p:nvGrpSpPr>
          <p:cNvPr id="3" name="Grouper 2"/>
          <p:cNvGrpSpPr/>
          <p:nvPr/>
        </p:nvGrpSpPr>
        <p:grpSpPr>
          <a:xfrm>
            <a:off x="952500" y="1981200"/>
            <a:ext cx="7239000" cy="1930400"/>
            <a:chOff x="952500" y="1981200"/>
            <a:chExt cx="7239000" cy="1930400"/>
          </a:xfrm>
        </p:grpSpPr>
        <p:pic>
          <p:nvPicPr>
            <p:cNvPr id="68612" name="Picture 5" descr="ex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981200"/>
              <a:ext cx="7239000" cy="1930400"/>
            </a:xfrm>
            <a:prstGeom prst="rect">
              <a:avLst/>
            </a:prstGeom>
            <a:noFill/>
            <a:ln w="3175">
              <a:solidFill>
                <a:srgbClr val="FFFFFF"/>
              </a:solidFill>
              <a:miter lim="800000"/>
              <a:headEnd/>
              <a:tailEnd/>
            </a:ln>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3759525" y="2473308"/>
              <a:ext cx="1186339" cy="568193"/>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8" name="Text Box 2">
            <a:extLst>
              <a:ext uri="{FF2B5EF4-FFF2-40B4-BE49-F238E27FC236}">
                <a16:creationId xmlns:a16="http://schemas.microsoft.com/office/drawing/2014/main" id="{92AE0D85-D908-7F2E-FC4A-7A1BFDF83450}"/>
              </a:ext>
            </a:extLst>
          </p:cNvPr>
          <p:cNvSpPr txBox="1">
            <a:spLocks noChangeArrowheads="1"/>
          </p:cNvSpPr>
          <p:nvPr/>
        </p:nvSpPr>
        <p:spPr bwMode="auto">
          <a:xfrm>
            <a:off x="84137" y="4276745"/>
            <a:ext cx="9059863" cy="461665"/>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rPr>
              <a:t> Measuring the smallest detectable « intensity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charset="0"/>
                <a:ea typeface="ＭＳ Ｐゴシック" charset="0"/>
              </a:rPr>
              <a:t>Detection threshold</a:t>
            </a:r>
          </a:p>
        </p:txBody>
      </p:sp>
      <p:pic>
        <p:nvPicPr>
          <p:cNvPr id="69636" name="Picture 8" descr="psychometr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713" y="1631950"/>
            <a:ext cx="4322762" cy="339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2">
            <a:extLst>
              <a:ext uri="{FF2B5EF4-FFF2-40B4-BE49-F238E27FC236}">
                <a16:creationId xmlns:a16="http://schemas.microsoft.com/office/drawing/2014/main" id="{6FA7ACBD-0079-1C99-AF65-AE610BE97041}"/>
              </a:ext>
            </a:extLst>
          </p:cNvPr>
          <p:cNvSpPr txBox="1">
            <a:spLocks noChangeArrowheads="1"/>
          </p:cNvSpPr>
          <p:nvPr/>
        </p:nvSpPr>
        <p:spPr bwMode="auto">
          <a:xfrm>
            <a:off x="84137" y="5507465"/>
            <a:ext cx="9059863" cy="461665"/>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rPr>
              <a:t> The psychometric function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charset="0"/>
                <a:ea typeface="ＭＳ Ｐゴシック" charset="0"/>
              </a:rPr>
              <a:t>Not there yet…</a:t>
            </a:r>
          </a:p>
        </p:txBody>
      </p:sp>
      <p:sp>
        <p:nvSpPr>
          <p:cNvPr id="70659" name="Text Box 9"/>
          <p:cNvSpPr txBox="1">
            <a:spLocks noChangeArrowheads="1"/>
          </p:cNvSpPr>
          <p:nvPr/>
        </p:nvSpPr>
        <p:spPr bwMode="auto">
          <a:xfrm>
            <a:off x="512763" y="2846388"/>
            <a:ext cx="8507412" cy="192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25000"/>
              </a:lnSpc>
              <a:spcBef>
                <a:spcPct val="0"/>
              </a:spcBef>
              <a:spcAft>
                <a:spcPct val="0"/>
              </a:spcAft>
              <a:buClrTx/>
              <a:buSzTx/>
              <a:buFontTx/>
              <a:buChar char="•"/>
              <a:tabLst/>
              <a:defRPr/>
            </a:pP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Fechner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wants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to</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map</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physics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and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sensation</a:t>
            </a: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25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25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n-GB"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 f(</a:t>
            </a:r>
            <a:r>
              <a:rPr kumimoji="0" lang="el-GR"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φ</a:t>
            </a:r>
            <a:r>
              <a:rPr kumimoji="0" lang="en-GB"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p>
          <a:p>
            <a:pPr marL="0" marR="0" lvl="0" indent="0" algn="l" defTabSz="914400" rtl="0" eaLnBrk="0" fontAlgn="base" latinLnBrk="0" hangingPunct="0">
              <a:lnSpc>
                <a:spcPct val="125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3399"/>
                </a:solidFill>
                <a:effectLst/>
                <a:uLnTx/>
                <a:uFillTx/>
                <a:latin typeface="Arial" charset="0"/>
                <a:ea typeface="ＭＳ Ｐゴシック" charset="0"/>
              </a:rPr>
              <a:t>Just noticeable difference</a:t>
            </a:r>
          </a:p>
        </p:txBody>
      </p:sp>
      <p:pic>
        <p:nvPicPr>
          <p:cNvPr id="71683" name="Picture 5" descr="ex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981200"/>
            <a:ext cx="7239000" cy="1930400"/>
          </a:xfrm>
          <a:prstGeom prst="rect">
            <a:avLst/>
          </a:prstGeom>
          <a:noFill/>
          <a:ln w="3175">
            <a:solidFill>
              <a:srgbClr val="FFFFF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 Box 2">
            <a:extLst>
              <a:ext uri="{FF2B5EF4-FFF2-40B4-BE49-F238E27FC236}">
                <a16:creationId xmlns:a16="http://schemas.microsoft.com/office/drawing/2014/main" id="{747B49AB-59A2-638A-F18E-273C68E666E0}"/>
              </a:ext>
            </a:extLst>
          </p:cNvPr>
          <p:cNvSpPr txBox="1">
            <a:spLocks noChangeArrowheads="1"/>
          </p:cNvSpPr>
          <p:nvPr/>
        </p:nvSpPr>
        <p:spPr bwMode="auto">
          <a:xfrm>
            <a:off x="84137" y="4276745"/>
            <a:ext cx="9059863" cy="461665"/>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rPr>
              <a:t> Measuring the smallest detectable difference in intensity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err="1">
                <a:ln>
                  <a:noFill/>
                </a:ln>
                <a:solidFill>
                  <a:srgbClr val="333399"/>
                </a:solidFill>
                <a:effectLst/>
                <a:uLnTx/>
                <a:uFillTx/>
                <a:latin typeface="Arial" charset="0"/>
                <a:ea typeface="ＭＳ Ｐゴシック" charset="0"/>
              </a:rPr>
              <a:t>Psychophysical</a:t>
            </a:r>
            <a:r>
              <a:rPr kumimoji="0" lang="en-US" sz="3200" b="0" i="0" u="none" strike="noStrike" kern="0" cap="none" spc="0" normalizeH="0" baseline="0" noProof="0" dirty="0">
                <a:ln>
                  <a:noFill/>
                </a:ln>
                <a:solidFill>
                  <a:srgbClr val="333399"/>
                </a:solidFill>
                <a:effectLst/>
                <a:uLnTx/>
                <a:uFillTx/>
                <a:latin typeface="Arial" charset="0"/>
                <a:ea typeface="ＭＳ Ｐゴシック" charset="0"/>
              </a:rPr>
              <a:t> function</a:t>
            </a:r>
          </a:p>
        </p:txBody>
      </p:sp>
      <p:sp>
        <p:nvSpPr>
          <p:cNvPr id="72707" name="Text Box 3"/>
          <p:cNvSpPr txBox="1">
            <a:spLocks noChangeArrowheads="1"/>
          </p:cNvSpPr>
          <p:nvPr/>
        </p:nvSpPr>
        <p:spPr bwMode="auto">
          <a:xfrm>
            <a:off x="512763" y="5272088"/>
            <a:ext cx="8507412"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50000"/>
              </a:lnSpc>
              <a:spcBef>
                <a:spcPct val="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Hypothesis</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1 </a:t>
            </a:r>
            <a:r>
              <a:rPr kumimoji="0" lang="fr-FR" sz="2400" b="0" i="1" u="none" strike="noStrike" kern="1200" cap="none" spc="0" normalizeH="0" baseline="0" noProof="0" dirty="0" err="1">
                <a:ln>
                  <a:noFill/>
                </a:ln>
                <a:solidFill>
                  <a:srgbClr val="000000"/>
                </a:solidFill>
                <a:effectLst/>
                <a:uLnTx/>
                <a:uFillTx/>
                <a:latin typeface="Arial" charset="0"/>
                <a:ea typeface="ＭＳ Ｐゴシック" charset="0"/>
              </a:rPr>
              <a:t>jnd</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 1 unit of sensation</a:t>
            </a:r>
            <a:endParaRPr kumimoji="0" lang="fr-FR" altLang="ja-JP"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fr-FR" altLang="ja-JP"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72708" name="Picture 6" descr="j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1947863"/>
            <a:ext cx="4132263" cy="299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charset="0"/>
              <a:ea typeface="ＭＳ Ｐゴシック" charset="0"/>
            </a:endParaRPr>
          </a:p>
        </p:txBody>
      </p:sp>
      <p:sp>
        <p:nvSpPr>
          <p:cNvPr id="3" name="Rectangle 2">
            <a:extLst>
              <a:ext uri="{FF2B5EF4-FFF2-40B4-BE49-F238E27FC236}">
                <a16:creationId xmlns:a16="http://schemas.microsoft.com/office/drawing/2014/main" id="{3D9EBAA7-3891-DB4D-9CDD-E149A6569518}"/>
              </a:ext>
            </a:extLst>
          </p:cNvPr>
          <p:cNvSpPr>
            <a:spLocks noChangeArrowheads="1"/>
          </p:cNvSpPr>
          <p:nvPr/>
        </p:nvSpPr>
        <p:spPr bwMode="auto">
          <a:xfrm>
            <a:off x="0" y="54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FR"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4" name="Text Box 2">
            <a:extLst>
              <a:ext uri="{FF2B5EF4-FFF2-40B4-BE49-F238E27FC236}">
                <a16:creationId xmlns:a16="http://schemas.microsoft.com/office/drawing/2014/main" id="{4472A11D-D6D1-9246-A8EF-E5AAF4A78974}"/>
              </a:ext>
            </a:extLst>
          </p:cNvPr>
          <p:cNvSpPr txBox="1">
            <a:spLocks noChangeArrowheads="1"/>
          </p:cNvSpPr>
          <p:nvPr/>
        </p:nvSpPr>
        <p:spPr bwMode="auto">
          <a:xfrm>
            <a:off x="84137" y="4276745"/>
            <a:ext cx="9059863" cy="1015663"/>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Weber-Fechner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law</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 ∆</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I/I = constant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a:t>
            </a:r>
            <a:r>
              <a:rPr kumimoji="0" lang="en-FR" sz="2400" b="0" i="0" u="none" strike="noStrike" kern="1200" cap="none" spc="0" normalizeH="0" baseline="0" noProof="0" dirty="0">
                <a:ln>
                  <a:noFill/>
                </a:ln>
                <a:solidFill>
                  <a:srgbClr val="000000"/>
                </a:solidFill>
                <a:effectLst/>
                <a:uLnTx/>
                <a:uFillTx/>
                <a:latin typeface="Arial" charset="0"/>
                <a:ea typeface="ＭＳ Ｐゴシック" charset="0"/>
              </a:rPr>
              <a:t>⇒</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n-GB" sz="2400" b="0" i="0" u="none" strike="noStrike" kern="1200" cap="none" spc="0" normalizeH="0" baseline="0" noProof="0" dirty="0">
                <a:ln>
                  <a:noFill/>
                </a:ln>
                <a:solidFill>
                  <a:srgbClr val="000000"/>
                </a:solidFill>
                <a:effectLst/>
                <a:uLnTx/>
                <a:uFillTx/>
                <a:latin typeface="Arial" charset="0"/>
                <a:ea typeface="ＭＳ Ｐゴシック" charset="0"/>
              </a:rPr>
              <a:t>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 log(</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I</a:t>
            </a:r>
            <a:r>
              <a:rPr kumimoji="0" lang="en-GB" sz="2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 name="Picture 1">
            <a:extLst>
              <a:ext uri="{FF2B5EF4-FFF2-40B4-BE49-F238E27FC236}">
                <a16:creationId xmlns:a16="http://schemas.microsoft.com/office/drawing/2014/main" id="{5F1B00BD-3B76-DD4B-B672-81D8FDD0C989}"/>
              </a:ext>
            </a:extLst>
          </p:cNvPr>
          <p:cNvPicPr>
            <a:picLocks noChangeAspect="1"/>
          </p:cNvPicPr>
          <p:nvPr/>
        </p:nvPicPr>
        <p:blipFill>
          <a:blip r:embed="rId3"/>
          <a:stretch>
            <a:fillRect/>
          </a:stretch>
        </p:blipFill>
        <p:spPr>
          <a:xfrm>
            <a:off x="807084" y="2076697"/>
            <a:ext cx="1319171" cy="1880520"/>
          </a:xfrm>
          <a:prstGeom prst="rect">
            <a:avLst/>
          </a:prstGeom>
        </p:spPr>
      </p:pic>
      <p:sp>
        <p:nvSpPr>
          <p:cNvPr id="11" name="TextBox 10">
            <a:extLst>
              <a:ext uri="{FF2B5EF4-FFF2-40B4-BE49-F238E27FC236}">
                <a16:creationId xmlns:a16="http://schemas.microsoft.com/office/drawing/2014/main" id="{09A71412-D9B8-A64E-862B-CE976AC20DF6}"/>
              </a:ext>
            </a:extLst>
          </p:cNvPr>
          <p:cNvSpPr txBox="1"/>
          <p:nvPr/>
        </p:nvSpPr>
        <p:spPr>
          <a:xfrm>
            <a:off x="763016" y="1836299"/>
            <a:ext cx="1327277"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FR" sz="1100" b="0" i="1" u="none" strike="noStrike" kern="1200" cap="none" spc="0" normalizeH="0" baseline="0" noProof="0" dirty="0">
                <a:ln>
                  <a:noFill/>
                </a:ln>
                <a:solidFill>
                  <a:srgbClr val="000000"/>
                </a:solidFill>
                <a:effectLst/>
                <a:uLnTx/>
                <a:uFillTx/>
                <a:latin typeface="Arial" charset="0"/>
                <a:ea typeface="ＭＳ Ｐゴシック" charset="0"/>
              </a:rPr>
              <a:t>G.T. Fechner</a:t>
            </a:r>
          </a:p>
        </p:txBody>
      </p:sp>
      <p:pic>
        <p:nvPicPr>
          <p:cNvPr id="10" name="Picture 9">
            <a:extLst>
              <a:ext uri="{FF2B5EF4-FFF2-40B4-BE49-F238E27FC236}">
                <a16:creationId xmlns:a16="http://schemas.microsoft.com/office/drawing/2014/main" id="{6A3785BE-4D42-6644-AED0-C49AEDEA31AD}"/>
              </a:ext>
            </a:extLst>
          </p:cNvPr>
          <p:cNvPicPr>
            <a:picLocks noChangeAspect="1"/>
          </p:cNvPicPr>
          <p:nvPr/>
        </p:nvPicPr>
        <p:blipFill>
          <a:blip r:embed="rId4"/>
          <a:stretch>
            <a:fillRect/>
          </a:stretch>
        </p:blipFill>
        <p:spPr>
          <a:xfrm>
            <a:off x="2820618" y="2105003"/>
            <a:ext cx="1420872" cy="1855833"/>
          </a:xfrm>
          <a:prstGeom prst="rect">
            <a:avLst/>
          </a:prstGeom>
        </p:spPr>
      </p:pic>
      <p:sp>
        <p:nvSpPr>
          <p:cNvPr id="13" name="TextBox 12">
            <a:extLst>
              <a:ext uri="{FF2B5EF4-FFF2-40B4-BE49-F238E27FC236}">
                <a16:creationId xmlns:a16="http://schemas.microsoft.com/office/drawing/2014/main" id="{F787223F-3B56-4C4D-B7A5-EB6EF1B65C08}"/>
              </a:ext>
            </a:extLst>
          </p:cNvPr>
          <p:cNvSpPr txBox="1"/>
          <p:nvPr/>
        </p:nvSpPr>
        <p:spPr>
          <a:xfrm>
            <a:off x="2784394" y="1848314"/>
            <a:ext cx="1460005"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FR" sz="1100" b="0" i="1" u="none" strike="noStrike" kern="1200" cap="none" spc="0" normalizeH="0" baseline="0" noProof="0" dirty="0">
                <a:ln>
                  <a:noFill/>
                </a:ln>
                <a:solidFill>
                  <a:srgbClr val="000000"/>
                </a:solidFill>
                <a:effectLst/>
                <a:uLnTx/>
                <a:uFillTx/>
                <a:latin typeface="Arial" charset="0"/>
                <a:ea typeface="ＭＳ Ｐゴシック" charset="0"/>
              </a:rPr>
              <a:t>E.H. Weber</a:t>
            </a:r>
          </a:p>
        </p:txBody>
      </p:sp>
      <p:pic>
        <p:nvPicPr>
          <p:cNvPr id="16386" name="Picture 2" descr="Vintage Harshaw Scientific Weights">
            <a:extLst>
              <a:ext uri="{FF2B5EF4-FFF2-40B4-BE49-F238E27FC236}">
                <a16:creationId xmlns:a16="http://schemas.microsoft.com/office/drawing/2014/main" id="{15D60762-C92A-7447-A685-D97082C38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642" y="1642356"/>
            <a:ext cx="2470533" cy="247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0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Other methods</a:t>
            </a:r>
          </a:p>
        </p:txBody>
      </p:sp>
      <p:pic>
        <p:nvPicPr>
          <p:cNvPr id="79875" name="Picture 6" descr="stev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2225675"/>
            <a:ext cx="7091363" cy="302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ext Box 3"/>
          <p:cNvSpPr txBox="1">
            <a:spLocks noChangeArrowheads="1"/>
          </p:cNvSpPr>
          <p:nvPr/>
        </p:nvSpPr>
        <p:spPr bwMode="auto">
          <a:xfrm>
            <a:off x="512763" y="5272088"/>
            <a:ext cx="8507412"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fr-FR" dirty="0">
                <a:solidFill>
                  <a:schemeClr val="bg2"/>
                </a:solidFill>
              </a:rPr>
              <a:t> Direct estimation</a:t>
            </a:r>
            <a:endParaRPr lang="fr-FR" altLang="ja-JP" dirty="0">
              <a:solidFill>
                <a:schemeClr val="bg2"/>
              </a:solidFill>
            </a:endParaRPr>
          </a:p>
          <a:p>
            <a:pPr>
              <a:lnSpc>
                <a:spcPct val="150000"/>
              </a:lnSpc>
              <a:buFontTx/>
              <a:buChar char="•"/>
            </a:pPr>
            <a:r>
              <a:rPr lang="fr-FR" altLang="ja-JP" dirty="0">
                <a:solidFill>
                  <a:srgbClr val="000000"/>
                </a:solidFill>
              </a:rPr>
              <a:t> </a:t>
            </a:r>
            <a:r>
              <a:rPr lang="es-ES" altLang="ja-JP" dirty="0">
                <a:solidFill>
                  <a:srgbClr val="000000"/>
                </a:solidFill>
              </a:rPr>
              <a:t>Stevens’ </a:t>
            </a:r>
            <a:r>
              <a:rPr lang="es-ES" altLang="ja-JP" dirty="0" err="1">
                <a:solidFill>
                  <a:srgbClr val="000000"/>
                </a:solidFill>
              </a:rPr>
              <a:t>law</a:t>
            </a:r>
            <a:r>
              <a:rPr lang="es-ES" dirty="0">
                <a:solidFill>
                  <a:srgbClr val="000000"/>
                </a:solidFill>
              </a:rPr>
              <a:t>: S ~ </a:t>
            </a:r>
            <a:r>
              <a:rPr lang="el-GR" dirty="0">
                <a:solidFill>
                  <a:srgbClr val="000000"/>
                </a:solidFill>
              </a:rPr>
              <a:t>φ</a:t>
            </a:r>
            <a:r>
              <a:rPr lang="en-GB" baseline="30000" dirty="0">
                <a:solidFill>
                  <a:srgbClr val="000000"/>
                </a:solidFill>
              </a:rPr>
              <a:t>k</a:t>
            </a:r>
            <a:endParaRPr lang="es-ES" dirty="0">
              <a:solidFill>
                <a:srgbClr val="000000"/>
              </a:solidFill>
            </a:endParaRPr>
          </a:p>
          <a:p>
            <a:pPr>
              <a:buFontTx/>
              <a:buChar char="•"/>
            </a:pPr>
            <a:endParaRPr lang="fr-FR" altLang="ja-JP" dirty="0">
              <a:solidFill>
                <a:schemeClr val="bg2"/>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Other methods</a:t>
            </a:r>
          </a:p>
        </p:txBody>
      </p:sp>
      <p:pic>
        <p:nvPicPr>
          <p:cNvPr id="80899" name="Picture 8" descr="ex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3182938"/>
            <a:ext cx="4373562" cy="1165225"/>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grpSp>
        <p:nvGrpSpPr>
          <p:cNvPr id="80900" name="Group 10"/>
          <p:cNvGrpSpPr>
            <a:grpSpLocks/>
          </p:cNvGrpSpPr>
          <p:nvPr/>
        </p:nvGrpSpPr>
        <p:grpSpPr bwMode="auto">
          <a:xfrm>
            <a:off x="5938838" y="1677988"/>
            <a:ext cx="3049587" cy="4038600"/>
            <a:chOff x="3733" y="809"/>
            <a:chExt cx="1921" cy="2544"/>
          </a:xfrm>
        </p:grpSpPr>
        <p:pic>
          <p:nvPicPr>
            <p:cNvPr id="80902" name="Picture 4" descr="adap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 y="809"/>
              <a:ext cx="1921" cy="2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pic>
        <p:sp>
          <p:nvSpPr>
            <p:cNvPr id="80903" name="Rectangle 9"/>
            <p:cNvSpPr>
              <a:spLocks noChangeArrowheads="1"/>
            </p:cNvSpPr>
            <p:nvPr/>
          </p:nvSpPr>
          <p:spPr bwMode="auto">
            <a:xfrm>
              <a:off x="3787" y="1831"/>
              <a:ext cx="95" cy="473"/>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0901" name="Text Box 3"/>
          <p:cNvSpPr txBox="1">
            <a:spLocks noChangeArrowheads="1"/>
          </p:cNvSpPr>
          <p:nvPr/>
        </p:nvSpPr>
        <p:spPr bwMode="auto">
          <a:xfrm>
            <a:off x="512763" y="5272088"/>
            <a:ext cx="8507412"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fr-FR" dirty="0">
                <a:solidFill>
                  <a:schemeClr val="bg2"/>
                </a:solidFill>
              </a:rPr>
              <a:t> Adaptative </a:t>
            </a:r>
            <a:r>
              <a:rPr lang="fr-FR" dirty="0" err="1">
                <a:solidFill>
                  <a:schemeClr val="bg2"/>
                </a:solidFill>
              </a:rPr>
              <a:t>measurement</a:t>
            </a:r>
            <a:r>
              <a:rPr lang="fr-FR" dirty="0">
                <a:solidFill>
                  <a:schemeClr val="bg2"/>
                </a:solidFill>
              </a:rPr>
              <a:t> of </a:t>
            </a:r>
            <a:r>
              <a:rPr lang="fr-FR" dirty="0" err="1">
                <a:solidFill>
                  <a:schemeClr val="bg2"/>
                </a:solidFill>
              </a:rPr>
              <a:t>thresholds</a:t>
            </a:r>
            <a:endParaRPr lang="fr-FR" altLang="ja-JP" dirty="0">
              <a:solidFill>
                <a:schemeClr val="bg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p>
        </p:txBody>
      </p:sp>
      <p:sp>
        <p:nvSpPr>
          <p:cNvPr id="3" name="Rectangle 2">
            <a:extLst>
              <a:ext uri="{FF2B5EF4-FFF2-40B4-BE49-F238E27FC236}">
                <a16:creationId xmlns:a16="http://schemas.microsoft.com/office/drawing/2014/main" id="{3D9EBAA7-3891-DB4D-9CDD-E149A6569518}"/>
              </a:ext>
            </a:extLst>
          </p:cNvPr>
          <p:cNvSpPr>
            <a:spLocks noChangeArrowheads="1"/>
          </p:cNvSpPr>
          <p:nvPr/>
        </p:nvSpPr>
        <p:spPr bwMode="auto">
          <a:xfrm>
            <a:off x="0" y="54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FR"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4" name="Text Box 2">
            <a:extLst>
              <a:ext uri="{FF2B5EF4-FFF2-40B4-BE49-F238E27FC236}">
                <a16:creationId xmlns:a16="http://schemas.microsoft.com/office/drawing/2014/main" id="{4472A11D-D6D1-9246-A8EF-E5AAF4A78974}"/>
              </a:ext>
            </a:extLst>
          </p:cNvPr>
          <p:cNvSpPr txBox="1">
            <a:spLocks noChangeArrowheads="1"/>
          </p:cNvSpPr>
          <p:nvPr/>
        </p:nvSpPr>
        <p:spPr bwMode="auto">
          <a:xfrm>
            <a:off x="84137" y="4276745"/>
            <a:ext cx="9059863" cy="2123658"/>
          </a:xfrm>
          <a:prstGeom prst="rect">
            <a:avLst/>
          </a:prstGeom>
          <a:noFill/>
          <a:ln w="9525">
            <a:noFill/>
            <a:miter lim="800000"/>
            <a:headEnd/>
            <a:tailEnd/>
          </a:ln>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Char char="•"/>
              <a:tabLst/>
              <a:defRPr/>
            </a:pPr>
            <a:endParaRPr kumimoji="0" lang="fr-FR" sz="24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1</a:t>
            </a:r>
            <a:r>
              <a:rPr kumimoji="0" lang="fr-FR" sz="2400" b="0" i="0" u="none" strike="noStrike" kern="1200" cap="none" spc="0" normalizeH="0" baseline="30000" noProof="0" dirty="0">
                <a:ln>
                  <a:noFill/>
                </a:ln>
                <a:solidFill>
                  <a:srgbClr val="000000"/>
                </a:solidFill>
                <a:effectLst/>
                <a:uLnTx/>
                <a:uFillTx/>
                <a:latin typeface="Arial" charset="0"/>
                <a:ea typeface="ＭＳ Ｐゴシック" charset="0"/>
              </a:rPr>
              <a:t>st</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Experimental</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Psychology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lab</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in1879, in Leipzig </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fr-FR" sz="2400" b="0" i="0" u="none" strike="noStrike" kern="1200" cap="none" spc="0" normalizeH="0" baseline="0" noProof="0" dirty="0" err="1">
                <a:ln>
                  <a:noFill/>
                </a:ln>
                <a:solidFill>
                  <a:srgbClr val="000000"/>
                </a:solidFill>
                <a:effectLst/>
                <a:uLnTx/>
                <a:uFillTx/>
                <a:latin typeface="Arial" charset="0"/>
                <a:ea typeface="ＭＳ Ｐゴシック" charset="0"/>
              </a:rPr>
              <a:t>Systematic</a:t>
            </a: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introspection</a:t>
            </a:r>
          </a:p>
          <a:p>
            <a:pPr marL="0" marR="0" lvl="0" indent="0" algn="l" defTabSz="914400" rtl="0" eaLnBrk="0" fontAlgn="base" latinLnBrk="0" hangingPunct="0">
              <a:lnSpc>
                <a:spcPct val="100000"/>
              </a:lnSpc>
              <a:spcBef>
                <a:spcPct val="500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rPr>
              <a:t>Measure sensations and beyond : “</a:t>
            </a:r>
            <a:r>
              <a:rPr kumimoji="0" lang="en-US" sz="2400" b="0" i="0" u="none" strike="noStrike" kern="1200" cap="none" spc="0" normalizeH="0" baseline="0" noProof="0" dirty="0" err="1">
                <a:ln>
                  <a:noFill/>
                </a:ln>
                <a:solidFill>
                  <a:srgbClr val="000000"/>
                </a:solidFill>
                <a:effectLst/>
                <a:uLnTx/>
                <a:uFillTx/>
                <a:latin typeface="Arial" charset="0"/>
                <a:ea typeface="ＭＳ Ｐゴシック" charset="0"/>
              </a:rPr>
              <a:t>aperception</a:t>
            </a:r>
            <a:r>
              <a:rPr kumimoji="0" lang="en-US" sz="2400" b="0" i="0" u="none" strike="noStrike" kern="1200" cap="none" spc="0" normalizeH="0" baseline="0" noProof="0" dirty="0">
                <a:ln>
                  <a:noFill/>
                </a:ln>
                <a:solidFill>
                  <a:srgbClr val="000000"/>
                </a:solidFill>
                <a:effectLst/>
                <a:uLnTx/>
                <a:uFillTx/>
                <a:latin typeface="Arial" charset="0"/>
                <a:ea typeface="ＭＳ Ｐゴシック" charset="0"/>
              </a:rPr>
              <a:t>”, memory, …</a:t>
            </a: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7" name="Picture 6">
            <a:extLst>
              <a:ext uri="{FF2B5EF4-FFF2-40B4-BE49-F238E27FC236}">
                <a16:creationId xmlns:a16="http://schemas.microsoft.com/office/drawing/2014/main" id="{AFA0A90E-2EF1-EC49-B288-8172282B6334}"/>
              </a:ext>
            </a:extLst>
          </p:cNvPr>
          <p:cNvPicPr>
            <a:picLocks noChangeAspect="1"/>
          </p:cNvPicPr>
          <p:nvPr/>
        </p:nvPicPr>
        <p:blipFill>
          <a:blip r:embed="rId3"/>
          <a:stretch>
            <a:fillRect/>
          </a:stretch>
        </p:blipFill>
        <p:spPr>
          <a:xfrm>
            <a:off x="381256" y="1746284"/>
            <a:ext cx="3412532" cy="2513145"/>
          </a:xfrm>
          <a:prstGeom prst="rect">
            <a:avLst/>
          </a:prstGeom>
        </p:spPr>
      </p:pic>
      <p:sp>
        <p:nvSpPr>
          <p:cNvPr id="14" name="TextBox 13">
            <a:extLst>
              <a:ext uri="{FF2B5EF4-FFF2-40B4-BE49-F238E27FC236}">
                <a16:creationId xmlns:a16="http://schemas.microsoft.com/office/drawing/2014/main" id="{44658F16-F296-6E42-9B01-35BD23AF8781}"/>
              </a:ext>
            </a:extLst>
          </p:cNvPr>
          <p:cNvSpPr txBox="1"/>
          <p:nvPr/>
        </p:nvSpPr>
        <p:spPr>
          <a:xfrm>
            <a:off x="1423883" y="1492878"/>
            <a:ext cx="1327277"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FR" sz="1100" b="0" i="1" u="none" strike="noStrike" kern="1200" cap="none" spc="0" normalizeH="0" baseline="0" noProof="0" dirty="0">
                <a:ln>
                  <a:noFill/>
                </a:ln>
                <a:solidFill>
                  <a:srgbClr val="000000"/>
                </a:solidFill>
                <a:effectLst/>
                <a:uLnTx/>
                <a:uFillTx/>
                <a:latin typeface="Arial" charset="0"/>
                <a:ea typeface="ＭＳ Ｐゴシック" charset="0"/>
              </a:rPr>
              <a:t>W.M. Wundt</a:t>
            </a:r>
          </a:p>
        </p:txBody>
      </p:sp>
      <p:sp>
        <p:nvSpPr>
          <p:cNvPr id="15" name="TextBox 14">
            <a:extLst>
              <a:ext uri="{FF2B5EF4-FFF2-40B4-BE49-F238E27FC236}">
                <a16:creationId xmlns:a16="http://schemas.microsoft.com/office/drawing/2014/main" id="{3A570779-134C-154A-8108-1DFD36E6A443}"/>
              </a:ext>
            </a:extLst>
          </p:cNvPr>
          <p:cNvSpPr txBox="1"/>
          <p:nvPr/>
        </p:nvSpPr>
        <p:spPr>
          <a:xfrm>
            <a:off x="4090907" y="2350550"/>
            <a:ext cx="4305296"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0" i="1" u="none" strike="noStrike" kern="1200" cap="none" spc="0" normalizeH="0" baseline="0" noProof="0" dirty="0">
                <a:ln>
                  <a:noFill/>
                </a:ln>
                <a:solidFill>
                  <a:srgbClr val="000000"/>
                </a:solidFill>
                <a:effectLst/>
                <a:uLnTx/>
                <a:uFillTx/>
                <a:latin typeface="Arial" charset="0"/>
                <a:ea typeface="ＭＳ Ｐゴシック" charset="0"/>
              </a:rPr>
              <a:t>Why does not psychology follow the example of the natural sciences? It is an understanding that, from every side of the history of the natural sciences, informs us that the progress of every science is closely connected with the progress made regarding experimental methods. </a:t>
            </a:r>
            <a:r>
              <a:rPr kumimoji="0" lang="en-GB" sz="1400" b="0" i="0" u="none" strike="noStrike" kern="1200" cap="none" spc="0" normalizeH="0" baseline="0" noProof="0" dirty="0">
                <a:ln>
                  <a:noFill/>
                </a:ln>
                <a:solidFill>
                  <a:srgbClr val="000000"/>
                </a:solidFill>
                <a:effectLst/>
                <a:uLnTx/>
                <a:uFillTx/>
                <a:latin typeface="Arial" charset="0"/>
                <a:ea typeface="ＭＳ Ｐゴシック" charset="0"/>
              </a:rPr>
              <a:t>W. Wundt, 1862</a:t>
            </a:r>
            <a:endParaRPr kumimoji="0" lang="en-FR" sz="14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8" name="Picture 7">
            <a:extLst>
              <a:ext uri="{FF2B5EF4-FFF2-40B4-BE49-F238E27FC236}">
                <a16:creationId xmlns:a16="http://schemas.microsoft.com/office/drawing/2014/main" id="{372E4F82-6F10-D145-A800-00A9BAF3F142}"/>
              </a:ext>
            </a:extLst>
          </p:cNvPr>
          <p:cNvPicPr>
            <a:picLocks noChangeAspect="1"/>
          </p:cNvPicPr>
          <p:nvPr/>
        </p:nvPicPr>
        <p:blipFill>
          <a:blip r:embed="rId4"/>
          <a:stretch>
            <a:fillRect/>
          </a:stretch>
        </p:blipFill>
        <p:spPr>
          <a:xfrm>
            <a:off x="4960932" y="2157408"/>
            <a:ext cx="2609314" cy="1617040"/>
          </a:xfrm>
          <a:prstGeom prst="rect">
            <a:avLst/>
          </a:prstGeom>
        </p:spPr>
      </p:pic>
    </p:spTree>
    <p:extLst>
      <p:ext uri="{BB962C8B-B14F-4D97-AF65-F5344CB8AC3E}">
        <p14:creationId xmlns:p14="http://schemas.microsoft.com/office/powerpoint/2010/main" val="12127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charset="0"/>
              </a:rPr>
              <a:t>Psychophysics</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79437"/>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Conclusion</a:t>
            </a:r>
          </a:p>
        </p:txBody>
      </p:sp>
      <p:pic>
        <p:nvPicPr>
          <p:cNvPr id="81923" name="Picture 4"/>
          <p:cNvPicPr>
            <a:picLocks noChangeAspect="1" noChangeArrowheads="1"/>
          </p:cNvPicPr>
          <p:nvPr/>
        </p:nvPicPr>
        <p:blipFill>
          <a:blip r:embed="rId2">
            <a:extLst>
              <a:ext uri="{28A0092B-C50C-407E-A947-70E740481C1C}">
                <a14:useLocalDpi xmlns:a14="http://schemas.microsoft.com/office/drawing/2010/main" val="0"/>
              </a:ext>
            </a:extLst>
          </a:blip>
          <a:srcRect l="23697" t="17136" r="39322" b="32909"/>
          <a:stretch>
            <a:fillRect/>
          </a:stretch>
        </p:blipFill>
        <p:spPr bwMode="auto">
          <a:xfrm>
            <a:off x="4766469" y="1447800"/>
            <a:ext cx="3025997" cy="30655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3"/>
          <p:cNvSpPr txBox="1">
            <a:spLocks noChangeArrowheads="1"/>
          </p:cNvSpPr>
          <p:nvPr/>
        </p:nvSpPr>
        <p:spPr bwMode="auto">
          <a:xfrm>
            <a:off x="0" y="5016908"/>
            <a:ext cx="9020175"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fr-FR" altLang="ja-JP" dirty="0">
                <a:solidFill>
                  <a:schemeClr val="bg2"/>
                </a:solidFill>
              </a:rPr>
              <a:t> A </a:t>
            </a:r>
            <a:r>
              <a:rPr lang="fr-FR" altLang="ja-JP" dirty="0" err="1">
                <a:solidFill>
                  <a:schemeClr val="bg2"/>
                </a:solidFill>
              </a:rPr>
              <a:t>widely</a:t>
            </a:r>
            <a:r>
              <a:rPr lang="fr-FR" altLang="ja-JP" dirty="0">
                <a:solidFill>
                  <a:schemeClr val="bg2"/>
                </a:solidFill>
              </a:rPr>
              <a:t> </a:t>
            </a:r>
            <a:r>
              <a:rPr lang="fr-FR" altLang="ja-JP" dirty="0" err="1">
                <a:solidFill>
                  <a:schemeClr val="bg2"/>
                </a:solidFill>
              </a:rPr>
              <a:t>successful</a:t>
            </a:r>
            <a:r>
              <a:rPr lang="fr-FR" altLang="ja-JP" dirty="0">
                <a:solidFill>
                  <a:schemeClr val="bg2"/>
                </a:solidFill>
              </a:rPr>
              <a:t> </a:t>
            </a:r>
            <a:r>
              <a:rPr lang="fr-FR" altLang="ja-JP" dirty="0" err="1">
                <a:solidFill>
                  <a:schemeClr val="bg2"/>
                </a:solidFill>
              </a:rPr>
              <a:t>endeavor</a:t>
            </a:r>
            <a:r>
              <a:rPr lang="fr-FR" altLang="ja-JP" dirty="0">
                <a:solidFill>
                  <a:schemeClr val="bg2"/>
                </a:solidFill>
              </a:rPr>
              <a:t>: </a:t>
            </a:r>
            <a:r>
              <a:rPr lang="fr-FR" altLang="ja-JP" dirty="0" err="1">
                <a:solidFill>
                  <a:schemeClr val="bg2"/>
                </a:solidFill>
              </a:rPr>
              <a:t>behavior</a:t>
            </a:r>
            <a:r>
              <a:rPr lang="fr-FR" altLang="ja-JP" dirty="0">
                <a:solidFill>
                  <a:schemeClr val="bg2"/>
                </a:solidFill>
              </a:rPr>
              <a:t>, neuroscience, </a:t>
            </a:r>
            <a:r>
              <a:rPr lang="fr-FR" altLang="ja-JP" dirty="0" err="1">
                <a:solidFill>
                  <a:schemeClr val="bg2"/>
                </a:solidFill>
              </a:rPr>
              <a:t>models</a:t>
            </a:r>
            <a:endParaRPr lang="fr-FR" altLang="ja-JP" dirty="0">
              <a:solidFill>
                <a:schemeClr val="bg2"/>
              </a:solidFill>
            </a:endParaRPr>
          </a:p>
          <a:p>
            <a:pPr>
              <a:lnSpc>
                <a:spcPct val="150000"/>
              </a:lnSpc>
              <a:buFontTx/>
              <a:buChar char="•"/>
            </a:pPr>
            <a:r>
              <a:rPr lang="fr-FR" altLang="ja-JP" dirty="0">
                <a:solidFill>
                  <a:schemeClr val="bg2"/>
                </a:solidFill>
              </a:rPr>
              <a:t> </a:t>
            </a:r>
            <a:r>
              <a:rPr lang="fr-FR" altLang="ja-JP" dirty="0" err="1">
                <a:solidFill>
                  <a:schemeClr val="bg2"/>
                </a:solidFill>
              </a:rPr>
              <a:t>Measurement</a:t>
            </a:r>
            <a:r>
              <a:rPr lang="fr-FR" altLang="ja-JP" dirty="0">
                <a:solidFill>
                  <a:schemeClr val="bg2"/>
                </a:solidFill>
              </a:rPr>
              <a:t> </a:t>
            </a:r>
            <a:r>
              <a:rPr lang="fr-FR" altLang="ja-JP" dirty="0" err="1">
                <a:solidFill>
                  <a:schemeClr val="bg2"/>
                </a:solidFill>
              </a:rPr>
              <a:t>method</a:t>
            </a:r>
            <a:r>
              <a:rPr lang="fr-FR" altLang="ja-JP" dirty="0">
                <a:solidFill>
                  <a:schemeClr val="bg2"/>
                </a:solidFill>
              </a:rPr>
              <a:t> can impact </a:t>
            </a:r>
            <a:r>
              <a:rPr lang="fr-FR" altLang="ja-JP" dirty="0" err="1">
                <a:solidFill>
                  <a:schemeClr val="bg2"/>
                </a:solidFill>
              </a:rPr>
              <a:t>results</a:t>
            </a:r>
            <a:r>
              <a:rPr lang="fr-FR" altLang="ja-JP" dirty="0">
                <a:solidFill>
                  <a:schemeClr val="bg2"/>
                </a:solidFill>
              </a:rPr>
              <a:t>?</a:t>
            </a:r>
          </a:p>
          <a:p>
            <a:pPr>
              <a:lnSpc>
                <a:spcPct val="150000"/>
              </a:lnSpc>
            </a:pPr>
            <a:r>
              <a:rPr lang="fr-FR" altLang="ja-JP" dirty="0">
                <a:solidFill>
                  <a:srgbClr val="000000"/>
                </a:solidFill>
              </a:rPr>
              <a:t>-&gt; Not </a:t>
            </a:r>
            <a:r>
              <a:rPr lang="fr-FR" altLang="ja-JP" dirty="0" err="1">
                <a:solidFill>
                  <a:srgbClr val="000000"/>
                </a:solidFill>
              </a:rPr>
              <a:t>uncommon</a:t>
            </a:r>
            <a:r>
              <a:rPr lang="fr-FR" altLang="ja-JP" dirty="0">
                <a:solidFill>
                  <a:srgbClr val="000000"/>
                </a:solidFill>
              </a:rPr>
              <a:t> in </a:t>
            </a:r>
            <a:r>
              <a:rPr lang="fr-FR" altLang="ja-JP" dirty="0" err="1">
                <a:solidFill>
                  <a:srgbClr val="000000"/>
                </a:solidFill>
              </a:rPr>
              <a:t>experimental</a:t>
            </a:r>
            <a:r>
              <a:rPr lang="fr-FR" altLang="ja-JP" dirty="0">
                <a:solidFill>
                  <a:srgbClr val="000000"/>
                </a:solidFill>
              </a:rPr>
              <a:t> sciences </a:t>
            </a:r>
            <a:endParaRPr lang="es-ES" dirty="0">
              <a:solidFill>
                <a:srgbClr val="000000"/>
              </a:solidFill>
            </a:endParaRPr>
          </a:p>
          <a:p>
            <a:pPr>
              <a:buFontTx/>
              <a:buChar char="•"/>
            </a:pPr>
            <a:endParaRPr lang="fr-FR" altLang="ja-JP" dirty="0">
              <a:solidFill>
                <a:schemeClr val="bg2"/>
              </a:solidFill>
            </a:endParaRPr>
          </a:p>
        </p:txBody>
      </p:sp>
      <p:pic>
        <p:nvPicPr>
          <p:cNvPr id="2" name="Picture 1">
            <a:extLst>
              <a:ext uri="{FF2B5EF4-FFF2-40B4-BE49-F238E27FC236}">
                <a16:creationId xmlns:a16="http://schemas.microsoft.com/office/drawing/2014/main" id="{5E940596-5994-65AF-2B7E-E241744411F0}"/>
              </a:ext>
            </a:extLst>
          </p:cNvPr>
          <p:cNvPicPr>
            <a:picLocks noChangeAspect="1"/>
          </p:cNvPicPr>
          <p:nvPr/>
        </p:nvPicPr>
        <p:blipFill>
          <a:blip r:embed="rId3"/>
          <a:stretch>
            <a:fillRect/>
          </a:stretch>
        </p:blipFill>
        <p:spPr>
          <a:xfrm>
            <a:off x="1627979" y="1675903"/>
            <a:ext cx="2667573" cy="266757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6863" y="1519238"/>
            <a:ext cx="8723312"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s-ES" dirty="0">
                <a:solidFill>
                  <a:schemeClr val="bg2"/>
                </a:solidFill>
              </a:rPr>
              <a:t> I. </a:t>
            </a:r>
            <a:r>
              <a:rPr lang="es-ES" dirty="0" err="1">
                <a:solidFill>
                  <a:schemeClr val="bg2"/>
                </a:solidFill>
              </a:rPr>
              <a:t>Methods</a:t>
            </a:r>
            <a:r>
              <a:rPr lang="es-ES" dirty="0">
                <a:solidFill>
                  <a:schemeClr val="bg2"/>
                </a:solidFill>
              </a:rPr>
              <a:t> and </a:t>
            </a:r>
            <a:r>
              <a:rPr lang="es-ES" dirty="0" err="1">
                <a:solidFill>
                  <a:schemeClr val="bg2"/>
                </a:solidFill>
              </a:rPr>
              <a:t>concepts</a:t>
            </a:r>
            <a:br>
              <a:rPr lang="es-ES" dirty="0">
                <a:solidFill>
                  <a:schemeClr val="bg2"/>
                </a:solidFill>
              </a:rPr>
            </a:br>
            <a:r>
              <a:rPr lang="es-ES" dirty="0">
                <a:solidFill>
                  <a:schemeClr val="bg2"/>
                </a:solidFill>
              </a:rPr>
              <a:t>	</a:t>
            </a:r>
            <a:r>
              <a:rPr lang="es-ES" sz="1800" dirty="0" err="1">
                <a:solidFill>
                  <a:schemeClr val="bg2"/>
                </a:solidFill>
              </a:rPr>
              <a:t>acoustics</a:t>
            </a:r>
            <a:r>
              <a:rPr lang="es-ES" sz="1800" dirty="0">
                <a:solidFill>
                  <a:schemeClr val="bg2"/>
                </a:solidFill>
              </a:rPr>
              <a:t>, </a:t>
            </a:r>
            <a:r>
              <a:rPr lang="es-ES" sz="1800" dirty="0" err="1">
                <a:solidFill>
                  <a:schemeClr val="accent4">
                    <a:lumMod val="90000"/>
                  </a:schemeClr>
                </a:solidFill>
              </a:rPr>
              <a:t>psychophysics</a:t>
            </a:r>
            <a:r>
              <a:rPr lang="es-ES" sz="1800" dirty="0">
                <a:solidFill>
                  <a:schemeClr val="accent4">
                    <a:lumMod val="90000"/>
                  </a:schemeClr>
                </a:solidFill>
              </a:rPr>
              <a:t>, </a:t>
            </a:r>
            <a:r>
              <a:rPr lang="es-ES" sz="1800" dirty="0" err="1">
                <a:solidFill>
                  <a:schemeClr val="accent4">
                    <a:lumMod val="90000"/>
                  </a:schemeClr>
                </a:solidFill>
              </a:rPr>
              <a:t>physiology</a:t>
            </a:r>
            <a:endParaRPr lang="es-ES" sz="1800" dirty="0">
              <a:solidFill>
                <a:schemeClr val="accent4">
                  <a:lumMod val="90000"/>
                </a:schemeClr>
              </a:solidFill>
            </a:endParaRPr>
          </a:p>
          <a:p>
            <a:pPr>
              <a:buFontTx/>
              <a:buChar char="•"/>
            </a:pPr>
            <a:endParaRPr lang="es-ES" dirty="0">
              <a:solidFill>
                <a:schemeClr val="accent4">
                  <a:lumMod val="90000"/>
                </a:schemeClr>
              </a:solidFill>
            </a:endParaRPr>
          </a:p>
          <a:p>
            <a:r>
              <a:rPr lang="es-ES" dirty="0">
                <a:solidFill>
                  <a:schemeClr val="accent4">
                    <a:lumMod val="90000"/>
                  </a:schemeClr>
                </a:solidFill>
              </a:rPr>
              <a:t> II. Basic </a:t>
            </a:r>
            <a:r>
              <a:rPr lang="es-ES" dirty="0" err="1">
                <a:solidFill>
                  <a:schemeClr val="accent4">
                    <a:lumMod val="90000"/>
                  </a:schemeClr>
                </a:solidFill>
              </a:rPr>
              <a:t>characteristics</a:t>
            </a:r>
            <a:r>
              <a:rPr lang="es-ES" dirty="0">
                <a:solidFill>
                  <a:schemeClr val="accent4">
                    <a:lumMod val="90000"/>
                  </a:schemeClr>
                </a:solidFill>
              </a:rPr>
              <a:t> and </a:t>
            </a:r>
            <a:r>
              <a:rPr lang="es-ES" dirty="0" err="1">
                <a:solidFill>
                  <a:schemeClr val="accent4">
                    <a:lumMod val="90000"/>
                  </a:schemeClr>
                </a:solidFill>
              </a:rPr>
              <a:t>applications</a:t>
            </a:r>
            <a:br>
              <a:rPr lang="es-ES" dirty="0">
                <a:solidFill>
                  <a:schemeClr val="accent4">
                    <a:lumMod val="90000"/>
                  </a:schemeClr>
                </a:solidFill>
              </a:rPr>
            </a:br>
            <a:r>
              <a:rPr lang="es-ES" dirty="0">
                <a:solidFill>
                  <a:schemeClr val="accent4">
                    <a:lumMod val="90000"/>
                  </a:schemeClr>
                </a:solidFill>
              </a:rPr>
              <a:t>	</a:t>
            </a:r>
            <a:r>
              <a:rPr lang="es-ES" sz="1800" dirty="0">
                <a:solidFill>
                  <a:schemeClr val="accent4">
                    <a:lumMod val="90000"/>
                  </a:schemeClr>
                </a:solidFill>
              </a:rPr>
              <a:t>audible </a:t>
            </a:r>
            <a:r>
              <a:rPr lang="es-ES" sz="1800" dirty="0" err="1">
                <a:solidFill>
                  <a:schemeClr val="accent4">
                    <a:lumMod val="90000"/>
                  </a:schemeClr>
                </a:solidFill>
              </a:rPr>
              <a:t>range</a:t>
            </a:r>
            <a:r>
              <a:rPr lang="es-ES" sz="1800" dirty="0">
                <a:solidFill>
                  <a:schemeClr val="accent4">
                    <a:lumMod val="90000"/>
                  </a:schemeClr>
                </a:solidFill>
              </a:rPr>
              <a:t>, </a:t>
            </a:r>
            <a:r>
              <a:rPr lang="es-ES" sz="1800" dirty="0" err="1">
                <a:solidFill>
                  <a:schemeClr val="accent4">
                    <a:lumMod val="90000"/>
                  </a:schemeClr>
                </a:solidFill>
              </a:rPr>
              <a:t>masking</a:t>
            </a:r>
            <a:r>
              <a:rPr lang="es-ES" sz="1800" dirty="0">
                <a:solidFill>
                  <a:schemeClr val="accent4">
                    <a:lumMod val="90000"/>
                  </a:schemeClr>
                </a:solidFill>
              </a:rPr>
              <a:t>, </a:t>
            </a:r>
            <a:r>
              <a:rPr lang="es-ES" sz="1800" dirty="0" err="1">
                <a:solidFill>
                  <a:schemeClr val="accent4">
                    <a:lumMod val="90000"/>
                  </a:schemeClr>
                </a:solidFill>
              </a:rPr>
              <a:t>critical</a:t>
            </a:r>
            <a:r>
              <a:rPr lang="es-ES" sz="1800" dirty="0">
                <a:solidFill>
                  <a:schemeClr val="accent4">
                    <a:lumMod val="90000"/>
                  </a:schemeClr>
                </a:solidFill>
              </a:rPr>
              <a:t> band, non-</a:t>
            </a:r>
            <a:r>
              <a:rPr lang="es-ES" sz="1800" dirty="0" err="1">
                <a:solidFill>
                  <a:schemeClr val="accent4">
                    <a:lumMod val="90000"/>
                  </a:schemeClr>
                </a:solidFill>
              </a:rPr>
              <a:t>linearities</a:t>
            </a:r>
            <a:r>
              <a:rPr lang="es-ES" sz="1800" dirty="0">
                <a:solidFill>
                  <a:schemeClr val="accent4">
                    <a:lumMod val="90000"/>
                  </a:schemeClr>
                </a:solidFill>
              </a:rPr>
              <a:t>, MP3, </a:t>
            </a:r>
            <a:r>
              <a:rPr lang="es-ES" sz="1800" dirty="0" err="1">
                <a:solidFill>
                  <a:schemeClr val="accent4">
                    <a:lumMod val="90000"/>
                  </a:schemeClr>
                </a:solidFill>
              </a:rPr>
              <a:t>implants</a:t>
            </a:r>
            <a:r>
              <a:rPr lang="es-ES" sz="1800" dirty="0">
                <a:solidFill>
                  <a:schemeClr val="accent4">
                    <a:lumMod val="90000"/>
                  </a:schemeClr>
                </a:solidFill>
              </a:rPr>
              <a:t> </a:t>
            </a:r>
            <a:endParaRPr lang="es-ES" dirty="0">
              <a:solidFill>
                <a:schemeClr val="accent4">
                  <a:lumMod val="90000"/>
                </a:schemeClr>
              </a:solidFill>
            </a:endParaRPr>
          </a:p>
          <a:p>
            <a:pPr>
              <a:buFontTx/>
              <a:buChar char="•"/>
            </a:pPr>
            <a:endParaRPr lang="es-ES" dirty="0">
              <a:solidFill>
                <a:schemeClr val="accent4">
                  <a:lumMod val="90000"/>
                </a:schemeClr>
              </a:solidFill>
            </a:endParaRPr>
          </a:p>
          <a:p>
            <a:r>
              <a:rPr lang="es-ES" dirty="0">
                <a:solidFill>
                  <a:schemeClr val="accent4">
                    <a:lumMod val="90000"/>
                  </a:schemeClr>
                </a:solidFill>
              </a:rPr>
              <a:t> III. Perceptual </a:t>
            </a:r>
            <a:r>
              <a:rPr lang="es-ES" dirty="0" err="1">
                <a:solidFill>
                  <a:schemeClr val="accent4">
                    <a:lumMod val="90000"/>
                  </a:schemeClr>
                </a:solidFill>
              </a:rPr>
              <a:t>attributes</a:t>
            </a:r>
            <a:br>
              <a:rPr lang="es-ES" dirty="0">
                <a:solidFill>
                  <a:schemeClr val="accent4">
                    <a:lumMod val="90000"/>
                  </a:schemeClr>
                </a:solidFill>
              </a:rPr>
            </a:br>
            <a:r>
              <a:rPr lang="es-ES" dirty="0">
                <a:solidFill>
                  <a:schemeClr val="accent4">
                    <a:lumMod val="90000"/>
                  </a:schemeClr>
                </a:solidFill>
              </a:rPr>
              <a:t>	</a:t>
            </a:r>
            <a:r>
              <a:rPr lang="es-ES" sz="1800" dirty="0" err="1">
                <a:solidFill>
                  <a:schemeClr val="accent4">
                    <a:lumMod val="90000"/>
                  </a:schemeClr>
                </a:solidFill>
              </a:rPr>
              <a:t>loudness</a:t>
            </a:r>
            <a:r>
              <a:rPr lang="es-ES" sz="1800" dirty="0">
                <a:solidFill>
                  <a:schemeClr val="accent4">
                    <a:lumMod val="90000"/>
                  </a:schemeClr>
                </a:solidFill>
              </a:rPr>
              <a:t>, pitch, timbre, </a:t>
            </a:r>
            <a:r>
              <a:rPr lang="es-ES" sz="1800" dirty="0" err="1">
                <a:solidFill>
                  <a:schemeClr val="accent4">
                    <a:lumMod val="90000"/>
                  </a:schemeClr>
                </a:solidFill>
              </a:rPr>
              <a:t>location</a:t>
            </a:r>
            <a:endParaRPr lang="es-ES" dirty="0">
              <a:solidFill>
                <a:schemeClr val="accent4">
                  <a:lumMod val="90000"/>
                </a:schemeClr>
              </a:solidFill>
            </a:endParaRPr>
          </a:p>
          <a:p>
            <a:pPr>
              <a:buFontTx/>
              <a:buChar char="•"/>
            </a:pPr>
            <a:endParaRPr lang="es-ES" dirty="0">
              <a:solidFill>
                <a:schemeClr val="accent4">
                  <a:lumMod val="90000"/>
                </a:schemeClr>
              </a:solidFill>
            </a:endParaRPr>
          </a:p>
          <a:p>
            <a:r>
              <a:rPr lang="es-ES" dirty="0">
                <a:solidFill>
                  <a:schemeClr val="accent4">
                    <a:lumMod val="90000"/>
                  </a:schemeClr>
                </a:solidFill>
              </a:rPr>
              <a:t> IV. </a:t>
            </a:r>
            <a:r>
              <a:rPr lang="es-ES" dirty="0" err="1">
                <a:solidFill>
                  <a:schemeClr val="accent4">
                    <a:lumMod val="90000"/>
                  </a:schemeClr>
                </a:solidFill>
              </a:rPr>
              <a:t>Seminar</a:t>
            </a:r>
            <a:br>
              <a:rPr lang="es-ES" dirty="0">
                <a:solidFill>
                  <a:schemeClr val="accent4">
                    <a:lumMod val="90000"/>
                  </a:schemeClr>
                </a:solidFill>
              </a:rPr>
            </a:br>
            <a:r>
              <a:rPr lang="es-ES" dirty="0">
                <a:solidFill>
                  <a:schemeClr val="accent4">
                    <a:lumMod val="90000"/>
                  </a:schemeClr>
                </a:solidFill>
              </a:rPr>
              <a:t>	</a:t>
            </a:r>
            <a:r>
              <a:rPr lang="es-ES" sz="1800" dirty="0" err="1">
                <a:solidFill>
                  <a:schemeClr val="accent4">
                    <a:lumMod val="90000"/>
                  </a:schemeClr>
                </a:solidFill>
              </a:rPr>
              <a:t>auditory</a:t>
            </a:r>
            <a:r>
              <a:rPr lang="es-ES" sz="1800" dirty="0">
                <a:solidFill>
                  <a:schemeClr val="accent4">
                    <a:lumMod val="90000"/>
                  </a:schemeClr>
                </a:solidFill>
              </a:rPr>
              <a:t> </a:t>
            </a:r>
            <a:r>
              <a:rPr lang="es-ES" sz="1800" dirty="0" err="1">
                <a:solidFill>
                  <a:schemeClr val="accent4">
                    <a:lumMod val="90000"/>
                  </a:schemeClr>
                </a:solidFill>
              </a:rPr>
              <a:t>scene</a:t>
            </a:r>
            <a:r>
              <a:rPr lang="es-ES" sz="1800" dirty="0">
                <a:solidFill>
                  <a:schemeClr val="accent4">
                    <a:lumMod val="90000"/>
                  </a:schemeClr>
                </a:solidFill>
              </a:rPr>
              <a:t> </a:t>
            </a:r>
            <a:r>
              <a:rPr lang="es-ES" sz="1800" dirty="0" err="1">
                <a:solidFill>
                  <a:schemeClr val="accent4">
                    <a:lumMod val="90000"/>
                  </a:schemeClr>
                </a:solidFill>
              </a:rPr>
              <a:t>analysis</a:t>
            </a:r>
            <a:r>
              <a:rPr lang="es-ES" sz="1800" dirty="0">
                <a:solidFill>
                  <a:schemeClr val="accent4">
                    <a:lumMod val="90000"/>
                  </a:schemeClr>
                </a:solidFill>
              </a:rPr>
              <a:t>, </a:t>
            </a:r>
            <a:r>
              <a:rPr lang="es-ES" sz="1800" dirty="0" err="1">
                <a:solidFill>
                  <a:schemeClr val="accent4">
                    <a:lumMod val="90000"/>
                  </a:schemeClr>
                </a:solidFill>
              </a:rPr>
              <a:t>illusions</a:t>
            </a:r>
            <a:r>
              <a:rPr lang="es-ES" sz="1800" dirty="0">
                <a:solidFill>
                  <a:schemeClr val="accent4">
                    <a:lumMod val="90000"/>
                  </a:schemeClr>
                </a:solidFill>
              </a:rPr>
              <a:t>, </a:t>
            </a:r>
            <a:r>
              <a:rPr lang="es-ES" sz="1800" dirty="0" err="1">
                <a:solidFill>
                  <a:schemeClr val="accent4">
                    <a:lumMod val="90000"/>
                  </a:schemeClr>
                </a:solidFill>
              </a:rPr>
              <a:t>memory</a:t>
            </a:r>
            <a:r>
              <a:rPr lang="es-ES" sz="1800" dirty="0">
                <a:solidFill>
                  <a:schemeClr val="accent4">
                    <a:lumMod val="90000"/>
                  </a:schemeClr>
                </a:solidFill>
              </a:rPr>
              <a:t> </a:t>
            </a:r>
            <a:endParaRPr lang="es-ES" dirty="0">
              <a:solidFill>
                <a:schemeClr val="accent4">
                  <a:lumMod val="90000"/>
                </a:schemeClr>
              </a:solidFill>
            </a:endParaRPr>
          </a:p>
          <a:p>
            <a:endParaRPr lang="es-ES" dirty="0">
              <a:solidFill>
                <a:schemeClr val="bg2"/>
              </a:solidFill>
            </a:endParaRPr>
          </a:p>
        </p:txBody>
      </p:sp>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Overview</a:t>
            </a:r>
          </a:p>
        </p:txBody>
      </p:sp>
    </p:spTree>
    <p:extLst>
      <p:ext uri="{BB962C8B-B14F-4D97-AF65-F5344CB8AC3E}">
        <p14:creationId xmlns:p14="http://schemas.microsoft.com/office/powerpoint/2010/main" val="41994912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6863" y="1519238"/>
            <a:ext cx="8723312"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I.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Methods</a:t>
            </a: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and </a:t>
            </a:r>
            <a:r>
              <a:rPr kumimoji="0" lang="es-ES" sz="2400" b="0" i="0" u="none" strike="noStrike" kern="1200" cap="none" spc="0" normalizeH="0" baseline="0" noProof="0" dirty="0" err="1">
                <a:ln>
                  <a:noFill/>
                </a:ln>
                <a:solidFill>
                  <a:srgbClr val="000000"/>
                </a:solidFill>
                <a:effectLst/>
                <a:uLnTx/>
                <a:uFillTx/>
                <a:latin typeface="Arial" charset="0"/>
                <a:ea typeface="ＭＳ Ｐゴシック" charset="0"/>
              </a:rPr>
              <a:t>concepts</a:t>
            </a:r>
            <a:b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chemeClr val="accent4">
                    <a:lumMod val="90000"/>
                  </a:schemeClr>
                </a:solidFill>
                <a:effectLst/>
                <a:uLnTx/>
                <a:uFillTx/>
                <a:latin typeface="Arial" charset="0"/>
                <a:ea typeface="ＭＳ Ｐゴシック" charset="0"/>
              </a:rPr>
              <a:t>acoustics</a:t>
            </a:r>
            <a:r>
              <a:rPr kumimoji="0" lang="es-ES" sz="18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chemeClr val="accent4">
                    <a:lumMod val="90000"/>
                  </a:schemeClr>
                </a:solidFill>
                <a:effectLst/>
                <a:uLnTx/>
                <a:uFillTx/>
                <a:latin typeface="Arial" charset="0"/>
                <a:ea typeface="ＭＳ Ｐゴシック" charset="0"/>
              </a:rPr>
              <a:t>psychophysics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chemeClr val="bg2"/>
                </a:solidFill>
                <a:effectLst/>
                <a:uLnTx/>
                <a:uFillTx/>
                <a:latin typeface="Arial" charset="0"/>
                <a:ea typeface="ＭＳ Ｐゴシック" charset="0"/>
              </a:rPr>
              <a:t>physiology</a:t>
            </a:r>
            <a:endParaRPr kumimoji="0" lang="es-ES" sz="1800" b="0" i="0" u="none" strike="noStrike" kern="1200" cap="none" spc="0" normalizeH="0" baseline="0" noProof="0" dirty="0">
              <a:ln>
                <a:noFill/>
              </a:ln>
              <a:solidFill>
                <a:schemeClr val="bg2"/>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II. Basic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characteristics</a:t>
            </a: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and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applications</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audible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range</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masking</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critical</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band, non-</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linearities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MP3,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implants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III. Perceptual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attributes</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loudness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pitch, timbre,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location</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IV. </a:t>
            </a:r>
            <a:r>
              <a:rPr kumimoji="0" lang="es-ES" sz="24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Seminar</a:t>
            </a:r>
            <a:b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br>
            <a:r>
              <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auditory</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scene</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lang="es-ES" sz="1800">
                <a:solidFill>
                  <a:schemeClr val="accent4">
                    <a:lumMod val="90000"/>
                  </a:schemeClr>
                </a:solidFill>
              </a:rPr>
              <a:t>analysis</a:t>
            </a:r>
            <a:r>
              <a:rPr kumimoji="0" lang="es-ES" sz="1800" b="0" i="0" u="none" strike="noStrike" kern="1200" cap="none" spc="0" normalizeH="0" baseline="0" noProof="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illusions</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r>
              <a:rPr kumimoji="0" lang="es-ES" sz="1800" b="0" i="0" u="none" strike="noStrike" kern="1200" cap="none" spc="0" normalizeH="0" baseline="0" noProof="0" dirty="0" err="1">
                <a:ln>
                  <a:noFill/>
                </a:ln>
                <a:solidFill>
                  <a:srgbClr val="DADADA">
                    <a:lumMod val="90000"/>
                  </a:srgbClr>
                </a:solidFill>
                <a:effectLst/>
                <a:uLnTx/>
                <a:uFillTx/>
                <a:latin typeface="Arial" charset="0"/>
                <a:ea typeface="ＭＳ Ｐゴシック" charset="0"/>
              </a:rPr>
              <a:t>memory</a:t>
            </a:r>
            <a:r>
              <a:rPr kumimoji="0" lang="es-ES" sz="1800" b="0" i="0" u="none" strike="noStrike" kern="1200" cap="none" spc="0" normalizeH="0" baseline="0" noProof="0" dirty="0">
                <a:ln>
                  <a:noFill/>
                </a:ln>
                <a:solidFill>
                  <a:srgbClr val="DADADA">
                    <a:lumMod val="90000"/>
                  </a:srgbClr>
                </a:solidFill>
                <a:effectLst/>
                <a:uLnTx/>
                <a:uFillTx/>
                <a:latin typeface="Arial" charset="0"/>
                <a:ea typeface="ＭＳ Ｐゴシック" charset="0"/>
              </a:rPr>
              <a:t> </a:t>
            </a:r>
            <a:endParaRPr kumimoji="0" lang="es-ES" sz="2400" b="0" i="0" u="none" strike="noStrike" kern="1200" cap="none" spc="0" normalizeH="0" baseline="0" noProof="0" dirty="0">
              <a:ln>
                <a:noFill/>
              </a:ln>
              <a:solidFill>
                <a:srgbClr val="DADADA">
                  <a:lumMod val="90000"/>
                </a:srgbClr>
              </a:solidFill>
              <a:effectLst/>
              <a:uLnTx/>
              <a:uFillTx/>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ES" sz="24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mn-cs"/>
              </a:rPr>
              <a:t>Overview</a:t>
            </a:r>
          </a:p>
        </p:txBody>
      </p:sp>
    </p:spTree>
    <p:extLst>
      <p:ext uri="{BB962C8B-B14F-4D97-AF65-F5344CB8AC3E}">
        <p14:creationId xmlns:p14="http://schemas.microsoft.com/office/powerpoint/2010/main" val="25231510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Peripheral auditory system</a:t>
            </a:r>
          </a:p>
        </p:txBody>
      </p:sp>
      <p:sp>
        <p:nvSpPr>
          <p:cNvPr id="83971" name="Text Box 3"/>
          <p:cNvSpPr txBox="1">
            <a:spLocks noChangeArrowheads="1"/>
          </p:cNvSpPr>
          <p:nvPr/>
        </p:nvSpPr>
        <p:spPr bwMode="auto">
          <a:xfrm>
            <a:off x="512763" y="5272088"/>
            <a:ext cx="85074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n-US" altLang="ja-JP" dirty="0">
                <a:solidFill>
                  <a:schemeClr val="bg2"/>
                </a:solidFill>
              </a:rPr>
              <a:t> Outer ear, middle ear, inner ear</a:t>
            </a:r>
            <a:endParaRPr lang="es-ES" dirty="0">
              <a:solidFill>
                <a:srgbClr val="000000"/>
              </a:solidFill>
            </a:endParaRPr>
          </a:p>
          <a:p>
            <a:pPr>
              <a:buFontTx/>
              <a:buChar char="•"/>
            </a:pPr>
            <a:endParaRPr lang="fr-FR" altLang="ja-JP" dirty="0">
              <a:solidFill>
                <a:schemeClr val="bg2"/>
              </a:solidFill>
            </a:endParaRPr>
          </a:p>
        </p:txBody>
      </p:sp>
      <p:pic>
        <p:nvPicPr>
          <p:cNvPr id="83972" name="Picture 4" descr="Ea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676400"/>
            <a:ext cx="5170488" cy="309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descr="Eardown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4775200"/>
            <a:ext cx="23749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4" name="Picture 7" descr="Eardown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300" y="4775200"/>
            <a:ext cx="27940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Outer ear</a:t>
            </a:r>
          </a:p>
        </p:txBody>
      </p:sp>
      <p:sp>
        <p:nvSpPr>
          <p:cNvPr id="12" name="Text Box 3"/>
          <p:cNvSpPr txBox="1">
            <a:spLocks noChangeArrowheads="1"/>
          </p:cNvSpPr>
          <p:nvPr/>
        </p:nvSpPr>
        <p:spPr bwMode="auto">
          <a:xfrm>
            <a:off x="512763" y="4779963"/>
            <a:ext cx="8507412"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fr-FR" altLang="ja-JP" dirty="0">
                <a:solidFill>
                  <a:schemeClr val="bg2"/>
                </a:solidFill>
              </a:rPr>
              <a:t> Unique </a:t>
            </a:r>
            <a:r>
              <a:rPr lang="fr-FR" altLang="ja-JP" dirty="0" err="1">
                <a:solidFill>
                  <a:schemeClr val="bg2"/>
                </a:solidFill>
              </a:rPr>
              <a:t>shape</a:t>
            </a:r>
            <a:r>
              <a:rPr lang="fr-FR" altLang="ja-JP" dirty="0">
                <a:solidFill>
                  <a:schemeClr val="bg2"/>
                </a:solidFill>
              </a:rPr>
              <a:t> to </a:t>
            </a:r>
            <a:r>
              <a:rPr lang="fr-FR" altLang="ja-JP" dirty="0" err="1">
                <a:solidFill>
                  <a:schemeClr val="bg2"/>
                </a:solidFill>
              </a:rPr>
              <a:t>each</a:t>
            </a:r>
            <a:r>
              <a:rPr lang="fr-FR" altLang="ja-JP" dirty="0">
                <a:solidFill>
                  <a:schemeClr val="bg2"/>
                </a:solidFill>
              </a:rPr>
              <a:t> </a:t>
            </a:r>
            <a:r>
              <a:rPr lang="fr-FR" altLang="ja-JP" dirty="0" err="1">
                <a:solidFill>
                  <a:schemeClr val="bg2"/>
                </a:solidFill>
              </a:rPr>
              <a:t>person</a:t>
            </a:r>
            <a:endParaRPr lang="fr-FR" altLang="ja-JP" dirty="0">
              <a:solidFill>
                <a:schemeClr val="bg2"/>
              </a:solidFill>
            </a:endParaRPr>
          </a:p>
          <a:p>
            <a:pPr>
              <a:lnSpc>
                <a:spcPct val="150000"/>
              </a:lnSpc>
              <a:buFontTx/>
              <a:buChar char="•"/>
            </a:pPr>
            <a:r>
              <a:rPr lang="es-ES" dirty="0">
                <a:solidFill>
                  <a:srgbClr val="000000"/>
                </a:solidFill>
              </a:rPr>
              <a:t> </a:t>
            </a:r>
            <a:r>
              <a:rPr lang="es-ES" dirty="0" err="1">
                <a:solidFill>
                  <a:srgbClr val="000000"/>
                </a:solidFill>
              </a:rPr>
              <a:t>Amplification</a:t>
            </a:r>
            <a:r>
              <a:rPr lang="es-ES" dirty="0">
                <a:solidFill>
                  <a:srgbClr val="000000"/>
                </a:solidFill>
              </a:rPr>
              <a:t> </a:t>
            </a:r>
            <a:r>
              <a:rPr lang="es-ES" dirty="0" err="1">
                <a:solidFill>
                  <a:srgbClr val="000000"/>
                </a:solidFill>
              </a:rPr>
              <a:t>from</a:t>
            </a:r>
            <a:r>
              <a:rPr lang="es-ES" dirty="0">
                <a:solidFill>
                  <a:srgbClr val="000000"/>
                </a:solidFill>
              </a:rPr>
              <a:t> pinna + </a:t>
            </a:r>
            <a:r>
              <a:rPr lang="es-ES" dirty="0" err="1">
                <a:solidFill>
                  <a:srgbClr val="000000"/>
                </a:solidFill>
              </a:rPr>
              <a:t>ear</a:t>
            </a:r>
            <a:r>
              <a:rPr lang="es-ES" dirty="0">
                <a:solidFill>
                  <a:srgbClr val="000000"/>
                </a:solidFill>
              </a:rPr>
              <a:t> canal: +15 dB </a:t>
            </a:r>
            <a:r>
              <a:rPr lang="es-ES" dirty="0" err="1">
                <a:solidFill>
                  <a:srgbClr val="000000"/>
                </a:solidFill>
              </a:rPr>
              <a:t>around</a:t>
            </a:r>
            <a:r>
              <a:rPr lang="es-ES" dirty="0">
                <a:solidFill>
                  <a:srgbClr val="000000"/>
                </a:solidFill>
              </a:rPr>
              <a:t> ˜2kHz</a:t>
            </a:r>
          </a:p>
          <a:p>
            <a:pPr>
              <a:lnSpc>
                <a:spcPct val="150000"/>
              </a:lnSpc>
              <a:buFontTx/>
              <a:buChar char="•"/>
            </a:pPr>
            <a:r>
              <a:rPr lang="es-ES" dirty="0">
                <a:solidFill>
                  <a:srgbClr val="000000"/>
                </a:solidFill>
              </a:rPr>
              <a:t> </a:t>
            </a:r>
            <a:r>
              <a:rPr lang="es-ES" dirty="0" err="1">
                <a:solidFill>
                  <a:srgbClr val="000000"/>
                </a:solidFill>
              </a:rPr>
              <a:t>Also</a:t>
            </a:r>
            <a:r>
              <a:rPr lang="es-ES" dirty="0">
                <a:solidFill>
                  <a:srgbClr val="000000"/>
                </a:solidFill>
              </a:rPr>
              <a:t> </a:t>
            </a:r>
            <a:r>
              <a:rPr lang="es-ES" dirty="0" err="1">
                <a:solidFill>
                  <a:srgbClr val="000000"/>
                </a:solidFill>
              </a:rPr>
              <a:t>important</a:t>
            </a:r>
            <a:r>
              <a:rPr lang="es-ES" dirty="0">
                <a:solidFill>
                  <a:srgbClr val="000000"/>
                </a:solidFill>
              </a:rPr>
              <a:t> </a:t>
            </a:r>
            <a:r>
              <a:rPr lang="es-ES" dirty="0" err="1">
                <a:solidFill>
                  <a:srgbClr val="000000"/>
                </a:solidFill>
              </a:rPr>
              <a:t>for</a:t>
            </a:r>
            <a:r>
              <a:rPr lang="es-ES" dirty="0">
                <a:solidFill>
                  <a:srgbClr val="000000"/>
                </a:solidFill>
              </a:rPr>
              <a:t> </a:t>
            </a:r>
            <a:r>
              <a:rPr lang="es-ES" dirty="0" err="1">
                <a:solidFill>
                  <a:srgbClr val="000000"/>
                </a:solidFill>
              </a:rPr>
              <a:t>sound</a:t>
            </a:r>
            <a:r>
              <a:rPr lang="es-ES" dirty="0">
                <a:solidFill>
                  <a:srgbClr val="000000"/>
                </a:solidFill>
              </a:rPr>
              <a:t> </a:t>
            </a:r>
            <a:r>
              <a:rPr lang="es-ES" dirty="0" err="1">
                <a:solidFill>
                  <a:srgbClr val="000000"/>
                </a:solidFill>
              </a:rPr>
              <a:t>localization</a:t>
            </a:r>
            <a:endParaRPr lang="es-ES" dirty="0">
              <a:solidFill>
                <a:srgbClr val="000000"/>
              </a:solidFill>
            </a:endParaRPr>
          </a:p>
          <a:p>
            <a:pPr>
              <a:buFontTx/>
              <a:buChar char="•"/>
            </a:pPr>
            <a:endParaRPr lang="fr-FR" altLang="ja-JP" dirty="0">
              <a:solidFill>
                <a:schemeClr val="bg2"/>
              </a:solidFill>
            </a:endParaRPr>
          </a:p>
        </p:txBody>
      </p:sp>
      <p:pic>
        <p:nvPicPr>
          <p:cNvPr id="84996"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2084388"/>
            <a:ext cx="3656013" cy="2474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487613"/>
            <a:ext cx="2744788" cy="185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Middle ear</a:t>
            </a:r>
          </a:p>
        </p:txBody>
      </p:sp>
      <p:sp>
        <p:nvSpPr>
          <p:cNvPr id="12" name="Text Box 3"/>
          <p:cNvSpPr txBox="1">
            <a:spLocks noChangeArrowheads="1"/>
          </p:cNvSpPr>
          <p:nvPr/>
        </p:nvSpPr>
        <p:spPr bwMode="auto">
          <a:xfrm>
            <a:off x="512763" y="5119688"/>
            <a:ext cx="8507412"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Amplifcation</a:t>
            </a:r>
            <a:r>
              <a:rPr lang="es-ES" dirty="0">
                <a:solidFill>
                  <a:srgbClr val="000000"/>
                </a:solidFill>
              </a:rPr>
              <a:t> </a:t>
            </a:r>
            <a:r>
              <a:rPr lang="es-ES" dirty="0" err="1">
                <a:solidFill>
                  <a:srgbClr val="000000"/>
                </a:solidFill>
              </a:rPr>
              <a:t>eardrum</a:t>
            </a:r>
            <a:r>
              <a:rPr lang="es-ES" dirty="0">
                <a:solidFill>
                  <a:srgbClr val="000000"/>
                </a:solidFill>
              </a:rPr>
              <a:t>/</a:t>
            </a:r>
            <a:r>
              <a:rPr lang="es-ES" dirty="0" err="1">
                <a:solidFill>
                  <a:srgbClr val="000000"/>
                </a:solidFill>
              </a:rPr>
              <a:t>ossicles</a:t>
            </a:r>
            <a:r>
              <a:rPr lang="es-ES" dirty="0">
                <a:solidFill>
                  <a:srgbClr val="000000"/>
                </a:solidFill>
              </a:rPr>
              <a:t>: +25 dB </a:t>
            </a:r>
            <a:r>
              <a:rPr lang="es-ES" dirty="0" err="1">
                <a:solidFill>
                  <a:srgbClr val="000000"/>
                </a:solidFill>
              </a:rPr>
              <a:t>around</a:t>
            </a:r>
            <a:r>
              <a:rPr lang="es-ES" dirty="0">
                <a:solidFill>
                  <a:srgbClr val="000000"/>
                </a:solidFill>
              </a:rPr>
              <a:t> ~ 2 kHz</a:t>
            </a:r>
          </a:p>
          <a:p>
            <a:pPr>
              <a:lnSpc>
                <a:spcPct val="150000"/>
              </a:lnSpc>
              <a:buFontTx/>
              <a:buChar char="•"/>
            </a:pPr>
            <a:r>
              <a:rPr lang="es-ES" dirty="0">
                <a:solidFill>
                  <a:srgbClr val="000000"/>
                </a:solidFill>
              </a:rPr>
              <a:t> </a:t>
            </a:r>
            <a:r>
              <a:rPr lang="es-ES" dirty="0" err="1">
                <a:solidFill>
                  <a:srgbClr val="000000"/>
                </a:solidFill>
              </a:rPr>
              <a:t>Stapedian</a:t>
            </a:r>
            <a:r>
              <a:rPr lang="es-ES" dirty="0">
                <a:solidFill>
                  <a:srgbClr val="000000"/>
                </a:solidFill>
              </a:rPr>
              <a:t> réflex: </a:t>
            </a:r>
            <a:r>
              <a:rPr lang="es-ES" dirty="0" err="1">
                <a:solidFill>
                  <a:srgbClr val="000000"/>
                </a:solidFill>
              </a:rPr>
              <a:t>attenuation</a:t>
            </a:r>
            <a:r>
              <a:rPr lang="es-ES" dirty="0">
                <a:solidFill>
                  <a:srgbClr val="000000"/>
                </a:solidFill>
              </a:rPr>
              <a:t> </a:t>
            </a:r>
            <a:r>
              <a:rPr lang="es-ES" dirty="0" err="1">
                <a:solidFill>
                  <a:srgbClr val="000000"/>
                </a:solidFill>
              </a:rPr>
              <a:t>from</a:t>
            </a:r>
            <a:r>
              <a:rPr lang="es-ES" dirty="0">
                <a:solidFill>
                  <a:srgbClr val="000000"/>
                </a:solidFill>
              </a:rPr>
              <a:t> contralateral </a:t>
            </a:r>
            <a:r>
              <a:rPr lang="es-ES" dirty="0" err="1">
                <a:solidFill>
                  <a:srgbClr val="000000"/>
                </a:solidFill>
              </a:rPr>
              <a:t>stimulation</a:t>
            </a:r>
            <a:endParaRPr lang="es-ES" dirty="0">
              <a:solidFill>
                <a:srgbClr val="000000"/>
              </a:solidFill>
            </a:endParaRPr>
          </a:p>
          <a:p>
            <a:pPr>
              <a:buFontTx/>
              <a:buChar char="•"/>
            </a:pPr>
            <a:endParaRPr lang="fr-FR" altLang="ja-JP" dirty="0">
              <a:solidFill>
                <a:schemeClr val="bg2"/>
              </a:solidFill>
            </a:endParaRPr>
          </a:p>
        </p:txBody>
      </p:sp>
      <p:pic>
        <p:nvPicPr>
          <p:cNvPr id="86020" name="Picture 4" descr="ear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1530350"/>
            <a:ext cx="3594100" cy="3643313"/>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
        <p:nvSpPr>
          <p:cNvPr id="86021" name="Text Box 5"/>
          <p:cNvSpPr txBox="1">
            <a:spLocks noChangeArrowheads="1"/>
          </p:cNvSpPr>
          <p:nvPr/>
        </p:nvSpPr>
        <p:spPr bwMode="auto">
          <a:xfrm>
            <a:off x="4446588" y="1762125"/>
            <a:ext cx="4624387"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500"/>
              </a:spcBef>
              <a:spcAft>
                <a:spcPts val="500"/>
              </a:spcAft>
            </a:pPr>
            <a:r>
              <a:rPr lang="fr-FR" sz="1600" dirty="0">
                <a:solidFill>
                  <a:srgbClr val="000000"/>
                </a:solidFill>
              </a:rPr>
              <a:t>1. </a:t>
            </a:r>
            <a:r>
              <a:rPr lang="fr-FR" sz="1600" dirty="0" err="1">
                <a:solidFill>
                  <a:srgbClr val="000000"/>
                </a:solidFill>
              </a:rPr>
              <a:t>Malleus</a:t>
            </a:r>
            <a:endParaRPr lang="fr-FR" sz="1600" dirty="0">
              <a:solidFill>
                <a:srgbClr val="000000"/>
              </a:solidFill>
            </a:endParaRPr>
          </a:p>
          <a:p>
            <a:pPr>
              <a:spcBef>
                <a:spcPts val="500"/>
              </a:spcBef>
              <a:spcAft>
                <a:spcPts val="500"/>
              </a:spcAft>
            </a:pPr>
            <a:r>
              <a:rPr lang="fr-FR" sz="1600" dirty="0">
                <a:solidFill>
                  <a:srgbClr val="000000"/>
                </a:solidFill>
              </a:rPr>
              <a:t>2. Incus</a:t>
            </a:r>
          </a:p>
          <a:p>
            <a:pPr>
              <a:spcBef>
                <a:spcPts val="500"/>
              </a:spcBef>
              <a:spcAft>
                <a:spcPts val="500"/>
              </a:spcAft>
            </a:pPr>
            <a:r>
              <a:rPr lang="fr-FR" sz="1600" dirty="0">
                <a:solidFill>
                  <a:srgbClr val="000000"/>
                </a:solidFill>
              </a:rPr>
              <a:t>3. </a:t>
            </a:r>
            <a:r>
              <a:rPr lang="fr-FR" sz="1600" dirty="0" err="1">
                <a:solidFill>
                  <a:srgbClr val="000000"/>
                </a:solidFill>
              </a:rPr>
              <a:t>Stapes</a:t>
            </a:r>
            <a:r>
              <a:rPr lang="fr-FR" sz="1600" dirty="0">
                <a:solidFill>
                  <a:srgbClr val="000000"/>
                </a:solidFill>
              </a:rPr>
              <a:t> </a:t>
            </a:r>
          </a:p>
          <a:p>
            <a:pPr>
              <a:spcBef>
                <a:spcPts val="500"/>
              </a:spcBef>
              <a:spcAft>
                <a:spcPts val="500"/>
              </a:spcAft>
            </a:pPr>
            <a:r>
              <a:rPr lang="fr-FR" sz="1600" dirty="0">
                <a:solidFill>
                  <a:srgbClr val="000000"/>
                </a:solidFill>
              </a:rPr>
              <a:t>4. </a:t>
            </a:r>
            <a:r>
              <a:rPr lang="fr-FR" sz="1600" dirty="0" err="1">
                <a:solidFill>
                  <a:srgbClr val="000000"/>
                </a:solidFill>
              </a:rPr>
              <a:t>Eardrum</a:t>
            </a:r>
            <a:endParaRPr lang="fr-FR" sz="1600" dirty="0">
              <a:solidFill>
                <a:srgbClr val="000000"/>
              </a:solidFill>
            </a:endParaRPr>
          </a:p>
          <a:p>
            <a:pPr>
              <a:spcBef>
                <a:spcPts val="500"/>
              </a:spcBef>
              <a:spcAft>
                <a:spcPts val="500"/>
              </a:spcAft>
            </a:pPr>
            <a:r>
              <a:rPr lang="fr-FR" sz="1600" dirty="0">
                <a:solidFill>
                  <a:srgbClr val="000000"/>
                </a:solidFill>
              </a:rPr>
              <a:t>5. Round </a:t>
            </a:r>
            <a:r>
              <a:rPr lang="fr-FR" sz="1600" dirty="0" err="1">
                <a:solidFill>
                  <a:srgbClr val="000000"/>
                </a:solidFill>
              </a:rPr>
              <a:t>window</a:t>
            </a:r>
            <a:endParaRPr lang="fr-FR" sz="1600" dirty="0">
              <a:solidFill>
                <a:srgbClr val="000000"/>
              </a:solidFill>
            </a:endParaRPr>
          </a:p>
          <a:p>
            <a:pPr>
              <a:spcBef>
                <a:spcPts val="500"/>
              </a:spcBef>
              <a:spcAft>
                <a:spcPts val="500"/>
              </a:spcAft>
            </a:pPr>
            <a:r>
              <a:rPr lang="fr-FR" sz="1600" dirty="0">
                <a:solidFill>
                  <a:srgbClr val="000000"/>
                </a:solidFill>
              </a:rPr>
              <a:t>6. </a:t>
            </a:r>
            <a:r>
              <a:rPr lang="fr-FR" sz="1600" dirty="0" err="1">
                <a:solidFill>
                  <a:srgbClr val="000000"/>
                </a:solidFill>
              </a:rPr>
              <a:t>Eustachian</a:t>
            </a:r>
            <a:r>
              <a:rPr lang="fr-FR" sz="1600" dirty="0">
                <a:solidFill>
                  <a:srgbClr val="000000"/>
                </a:solidFill>
              </a:rPr>
              <a:t> tube</a:t>
            </a:r>
          </a:p>
          <a:p>
            <a:pPr>
              <a:spcBef>
                <a:spcPts val="500"/>
              </a:spcBef>
              <a:spcAft>
                <a:spcPts val="500"/>
              </a:spcAft>
            </a:pPr>
            <a:endParaRPr lang="fr-FR" sz="900"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Inner ear</a:t>
            </a:r>
          </a:p>
        </p:txBody>
      </p:sp>
      <p:pic>
        <p:nvPicPr>
          <p:cNvPr id="87043" name="Picture 8" descr="a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725" y="1644650"/>
            <a:ext cx="6000750" cy="4267200"/>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The cochlea</a:t>
            </a:r>
          </a:p>
        </p:txBody>
      </p:sp>
      <p:pic>
        <p:nvPicPr>
          <p:cNvPr id="88067" name="Picture 5" descr="cr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1508125"/>
            <a:ext cx="714375" cy="914400"/>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pic>
        <p:nvPicPr>
          <p:cNvPr id="88068" name="Picture 6" descr="schco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063" y="1517650"/>
            <a:ext cx="4827587" cy="4565650"/>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
        <p:nvSpPr>
          <p:cNvPr id="88069" name="Text Box 7"/>
          <p:cNvSpPr txBox="1">
            <a:spLocks noChangeArrowheads="1"/>
          </p:cNvSpPr>
          <p:nvPr/>
        </p:nvSpPr>
        <p:spPr bwMode="auto">
          <a:xfrm>
            <a:off x="6402388" y="1584325"/>
            <a:ext cx="2741612" cy="23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500"/>
              </a:spcBef>
              <a:spcAft>
                <a:spcPts val="500"/>
              </a:spcAft>
            </a:pPr>
            <a:r>
              <a:rPr lang="fr-FR" sz="1600" dirty="0">
                <a:solidFill>
                  <a:srgbClr val="000000"/>
                </a:solidFill>
              </a:rPr>
              <a:t>1. </a:t>
            </a:r>
            <a:r>
              <a:rPr lang="fr-FR" sz="1600" dirty="0" err="1">
                <a:solidFill>
                  <a:srgbClr val="000000"/>
                </a:solidFill>
              </a:rPr>
              <a:t>Cochlear</a:t>
            </a:r>
            <a:r>
              <a:rPr lang="fr-FR" sz="1600" dirty="0">
                <a:solidFill>
                  <a:srgbClr val="000000"/>
                </a:solidFill>
              </a:rPr>
              <a:t> </a:t>
            </a:r>
            <a:r>
              <a:rPr lang="fr-FR" sz="1600" dirty="0" err="1">
                <a:solidFill>
                  <a:srgbClr val="000000"/>
                </a:solidFill>
              </a:rPr>
              <a:t>duct</a:t>
            </a:r>
            <a:endParaRPr lang="fr-FR" sz="1600" dirty="0">
              <a:solidFill>
                <a:srgbClr val="000000"/>
              </a:solidFill>
            </a:endParaRPr>
          </a:p>
          <a:p>
            <a:pPr>
              <a:spcBef>
                <a:spcPts val="500"/>
              </a:spcBef>
              <a:spcAft>
                <a:spcPts val="500"/>
              </a:spcAft>
            </a:pPr>
            <a:r>
              <a:rPr lang="fr-FR" sz="1600" dirty="0">
                <a:solidFill>
                  <a:srgbClr val="000000"/>
                </a:solidFill>
              </a:rPr>
              <a:t>2. Scala </a:t>
            </a:r>
            <a:r>
              <a:rPr lang="fr-FR" sz="1600" dirty="0" err="1">
                <a:solidFill>
                  <a:srgbClr val="000000"/>
                </a:solidFill>
              </a:rPr>
              <a:t>vestibular</a:t>
            </a:r>
            <a:endParaRPr lang="fr-FR" sz="1600" dirty="0">
              <a:solidFill>
                <a:srgbClr val="000000"/>
              </a:solidFill>
            </a:endParaRPr>
          </a:p>
          <a:p>
            <a:pPr>
              <a:spcBef>
                <a:spcPts val="500"/>
              </a:spcBef>
              <a:spcAft>
                <a:spcPts val="500"/>
              </a:spcAft>
            </a:pPr>
            <a:r>
              <a:rPr lang="fr-FR" sz="1600" dirty="0">
                <a:solidFill>
                  <a:srgbClr val="000000"/>
                </a:solidFill>
              </a:rPr>
              <a:t>3. Scala tympani</a:t>
            </a:r>
          </a:p>
          <a:p>
            <a:pPr>
              <a:spcBef>
                <a:spcPts val="500"/>
              </a:spcBef>
              <a:spcAft>
                <a:spcPts val="500"/>
              </a:spcAft>
            </a:pPr>
            <a:r>
              <a:rPr lang="fr-FR" sz="1600" dirty="0">
                <a:solidFill>
                  <a:srgbClr val="000000"/>
                </a:solidFill>
              </a:rPr>
              <a:t>4. Spiral ganglion</a:t>
            </a:r>
          </a:p>
          <a:p>
            <a:pPr>
              <a:spcBef>
                <a:spcPts val="500"/>
              </a:spcBef>
              <a:spcAft>
                <a:spcPts val="500"/>
              </a:spcAft>
            </a:pPr>
            <a:r>
              <a:rPr lang="fr-FR" sz="1600" dirty="0">
                <a:solidFill>
                  <a:srgbClr val="000000"/>
                </a:solidFill>
              </a:rPr>
              <a:t>5. </a:t>
            </a:r>
            <a:r>
              <a:rPr lang="fr-FR" sz="1600" dirty="0" err="1">
                <a:solidFill>
                  <a:srgbClr val="000000"/>
                </a:solidFill>
              </a:rPr>
              <a:t>Auditory</a:t>
            </a:r>
            <a:r>
              <a:rPr lang="fr-FR" sz="1600" dirty="0">
                <a:solidFill>
                  <a:srgbClr val="000000"/>
                </a:solidFill>
              </a:rPr>
              <a:t> nerve</a:t>
            </a:r>
            <a:br>
              <a:rPr lang="fr-FR" sz="1600" dirty="0">
                <a:solidFill>
                  <a:srgbClr val="000000"/>
                </a:solidFill>
                <a:hlinkClick r:id="rId4" action="ppaction://hlinkfile"/>
              </a:rPr>
            </a:br>
            <a:endParaRPr lang="fr-FR" sz="1600" dirty="0">
              <a:solidFill>
                <a:srgbClr val="000000"/>
              </a:solidFill>
              <a:hlinkClick r:id="rId4" action="ppaction://hlinkfile"/>
            </a:endParaRPr>
          </a:p>
          <a:p>
            <a:endParaRPr lang="fr-FR" sz="1600" dirty="0">
              <a:solidFill>
                <a:srgbClr val="000000"/>
              </a:solidFill>
            </a:endParaRPr>
          </a:p>
        </p:txBody>
      </p:sp>
      <p:grpSp>
        <p:nvGrpSpPr>
          <p:cNvPr id="11" name="Group 13"/>
          <p:cNvGrpSpPr>
            <a:grpSpLocks/>
          </p:cNvGrpSpPr>
          <p:nvPr/>
        </p:nvGrpSpPr>
        <p:grpSpPr bwMode="auto">
          <a:xfrm>
            <a:off x="2614613" y="3897313"/>
            <a:ext cx="6330950" cy="1277937"/>
            <a:chOff x="1647" y="2262"/>
            <a:chExt cx="3988" cy="805"/>
          </a:xfrm>
        </p:grpSpPr>
        <p:sp>
          <p:nvSpPr>
            <p:cNvPr id="88071" name="Text Box 14"/>
            <p:cNvSpPr txBox="1">
              <a:spLocks noChangeArrowheads="1"/>
            </p:cNvSpPr>
            <p:nvPr/>
          </p:nvSpPr>
          <p:spPr bwMode="auto">
            <a:xfrm>
              <a:off x="4314" y="2544"/>
              <a:ext cx="1321"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dirty="0" err="1">
                  <a:solidFill>
                    <a:srgbClr val="000000"/>
                  </a:solidFill>
                </a:rPr>
                <a:t>Basilar</a:t>
              </a:r>
              <a:r>
                <a:rPr lang="fr-FR" dirty="0">
                  <a:solidFill>
                    <a:srgbClr val="000000"/>
                  </a:solidFill>
                </a:rPr>
                <a:t> membrane</a:t>
              </a:r>
            </a:p>
          </p:txBody>
        </p:sp>
        <p:sp>
          <p:nvSpPr>
            <p:cNvPr id="88072" name="Line 15"/>
            <p:cNvSpPr>
              <a:spLocks noChangeShapeType="1"/>
            </p:cNvSpPr>
            <p:nvPr/>
          </p:nvSpPr>
          <p:spPr bwMode="auto">
            <a:xfrm flipH="1">
              <a:off x="3351" y="2821"/>
              <a:ext cx="943" cy="218"/>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sp>
          <p:nvSpPr>
            <p:cNvPr id="88073" name="Line 16"/>
            <p:cNvSpPr>
              <a:spLocks noChangeShapeType="1"/>
            </p:cNvSpPr>
            <p:nvPr/>
          </p:nvSpPr>
          <p:spPr bwMode="auto">
            <a:xfrm flipH="1" flipV="1">
              <a:off x="2947" y="2262"/>
              <a:ext cx="1333" cy="570"/>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sp>
          <p:nvSpPr>
            <p:cNvPr id="88074" name="Line 17"/>
            <p:cNvSpPr>
              <a:spLocks noChangeShapeType="1"/>
            </p:cNvSpPr>
            <p:nvPr/>
          </p:nvSpPr>
          <p:spPr bwMode="auto">
            <a:xfrm flipH="1" flipV="1">
              <a:off x="1647" y="2738"/>
              <a:ext cx="2603" cy="93"/>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Physiology</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Basilar membrane</a:t>
            </a:r>
          </a:p>
        </p:txBody>
      </p:sp>
      <p:pic>
        <p:nvPicPr>
          <p:cNvPr id="890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8" y="1728788"/>
            <a:ext cx="5072062" cy="3452812"/>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89092" name="Picture 7" descr="bm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2649538"/>
            <a:ext cx="3340100" cy="1462087"/>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Basilar membrane</a:t>
            </a:r>
          </a:p>
        </p:txBody>
      </p:sp>
      <p:pic>
        <p:nvPicPr>
          <p:cNvPr id="90115" name="Picture 5" descr="beke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175" y="1558925"/>
            <a:ext cx="2916238" cy="4024313"/>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
        <p:nvSpPr>
          <p:cNvPr id="8" name="Text Box 3"/>
          <p:cNvSpPr txBox="1">
            <a:spLocks noChangeArrowheads="1"/>
          </p:cNvSpPr>
          <p:nvPr/>
        </p:nvSpPr>
        <p:spPr bwMode="auto">
          <a:xfrm>
            <a:off x="512763" y="5119688"/>
            <a:ext cx="85074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u="sng" dirty="0">
                <a:solidFill>
                  <a:srgbClr val="000000"/>
                </a:solidFill>
              </a:rPr>
              <a:t> </a:t>
            </a:r>
            <a:r>
              <a:rPr lang="es-ES" u="sng" dirty="0" err="1">
                <a:solidFill>
                  <a:srgbClr val="000000"/>
                </a:solidFill>
              </a:rPr>
              <a:t>Tonotopic</a:t>
            </a:r>
            <a:r>
              <a:rPr lang="es-ES" u="sng" dirty="0">
                <a:solidFill>
                  <a:srgbClr val="000000"/>
                </a:solidFill>
              </a:rPr>
              <a:t> </a:t>
            </a:r>
            <a:r>
              <a:rPr lang="es-ES" u="sng" dirty="0" err="1">
                <a:solidFill>
                  <a:srgbClr val="000000"/>
                </a:solidFill>
              </a:rPr>
              <a:t>coding</a:t>
            </a:r>
            <a:endParaRPr lang="es-ES" u="sng" dirty="0">
              <a:solidFill>
                <a:srgbClr val="000000"/>
              </a:solidFill>
            </a:endParaRPr>
          </a:p>
          <a:p>
            <a:pPr>
              <a:buFontTx/>
              <a:buChar char="•"/>
            </a:pPr>
            <a:endParaRPr lang="fr-FR" altLang="ja-JP"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pic>
        <p:nvPicPr>
          <p:cNvPr id="91138" name="Picture 1029" descr="Helmholtz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0" y="1574800"/>
            <a:ext cx="3784600" cy="4140200"/>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
        <p:nvSpPr>
          <p:cNvPr id="91139" name="Text Box 1030"/>
          <p:cNvSpPr txBox="1">
            <a:spLocks noChangeArrowheads="1"/>
          </p:cNvSpPr>
          <p:nvPr/>
        </p:nvSpPr>
        <p:spPr bwMode="auto">
          <a:xfrm>
            <a:off x="576263" y="5808663"/>
            <a:ext cx="8161337"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de-DE">
                <a:solidFill>
                  <a:srgbClr val="000000"/>
                </a:solidFill>
              </a:rPr>
              <a:t>Die Lehre von den Tonempfindungen als Physiologische Grundlage für die Theorie der Musik (1877)</a:t>
            </a:r>
            <a:endParaRPr lang="fr-FR">
              <a:solidFill>
                <a:srgbClr val="000000"/>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pic>
        <p:nvPicPr>
          <p:cNvPr id="92162" name="Picture 6" descr="bekesy-st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2803525"/>
            <a:ext cx="3341688" cy="2009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7" descr="bekes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538288"/>
            <a:ext cx="3613150" cy="449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0" y="0"/>
            <a:ext cx="9144000" cy="731838"/>
          </a:xfrm>
          <a:prstGeom prst="rect">
            <a:avLst/>
          </a:prstGeom>
          <a:solidFill>
            <a:schemeClr val="accent2"/>
          </a:solidFill>
          <a:ln w="9525">
            <a:no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charset="0"/>
                <a:ea typeface="ＭＳ Ｐゴシック" panose="020B0600070205080204" pitchFamily="34" charset="-128"/>
                <a:cs typeface="+mn-cs"/>
              </a:rPr>
              <a:t>Acoustics</a:t>
            </a:r>
          </a:p>
        </p:txBody>
      </p:sp>
      <p:pic>
        <p:nvPicPr>
          <p:cNvPr id="14" name="Picture 13">
            <a:extLst>
              <a:ext uri="{FF2B5EF4-FFF2-40B4-BE49-F238E27FC236}">
                <a16:creationId xmlns:a16="http://schemas.microsoft.com/office/drawing/2014/main" id="{B9FD77BD-F24D-834E-B080-D0757BC530B6}"/>
              </a:ext>
            </a:extLst>
          </p:cNvPr>
          <p:cNvPicPr>
            <a:picLocks noChangeAspect="1"/>
          </p:cNvPicPr>
          <p:nvPr/>
        </p:nvPicPr>
        <p:blipFill>
          <a:blip r:embed="rId3"/>
          <a:stretch>
            <a:fillRect/>
          </a:stretch>
        </p:blipFill>
        <p:spPr>
          <a:xfrm>
            <a:off x="1856214" y="1797267"/>
            <a:ext cx="5431571" cy="1855787"/>
          </a:xfrm>
          <a:prstGeom prst="rect">
            <a:avLst/>
          </a:prstGeom>
        </p:spPr>
      </p:pic>
      <p:sp>
        <p:nvSpPr>
          <p:cNvPr id="3" name="Rectangle 2">
            <a:extLst>
              <a:ext uri="{FF2B5EF4-FFF2-40B4-BE49-F238E27FC236}">
                <a16:creationId xmlns:a16="http://schemas.microsoft.com/office/drawing/2014/main" id="{0240A04C-F186-5248-8E7D-51443FF032F8}"/>
              </a:ext>
            </a:extLst>
          </p:cNvPr>
          <p:cNvSpPr/>
          <p:nvPr/>
        </p:nvSpPr>
        <p:spPr>
          <a:xfrm>
            <a:off x="1856213" y="2160693"/>
            <a:ext cx="5431571" cy="21836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FR"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22">
            <a:extLst>
              <a:ext uri="{FF2B5EF4-FFF2-40B4-BE49-F238E27FC236}">
                <a16:creationId xmlns:a16="http://schemas.microsoft.com/office/drawing/2014/main" id="{A7BF88D6-D915-FC4C-9177-BDD34FAC1C85}"/>
              </a:ext>
            </a:extLst>
          </p:cNvPr>
          <p:cNvSpPr txBox="1">
            <a:spLocks noChangeArrowheads="1"/>
          </p:cNvSpPr>
          <p:nvPr/>
        </p:nvSpPr>
        <p:spPr bwMode="auto">
          <a:xfrm>
            <a:off x="0" y="4483567"/>
            <a:ext cx="9144000" cy="2183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a:ea typeface="ＭＳ Ｐゴシック" charset="0"/>
              </a:rPr>
              <a:t>Perception : use </a:t>
            </a:r>
            <a:r>
              <a:rPr kumimoji="0" lang="fr-FR" sz="2400" b="0" i="0" u="none" strike="noStrike" kern="1200" cap="none" spc="0" normalizeH="0" baseline="0" noProof="0" dirty="0" err="1">
                <a:ln>
                  <a:noFill/>
                </a:ln>
                <a:solidFill>
                  <a:srgbClr val="000000"/>
                </a:solidFill>
                <a:effectLst/>
                <a:uLnTx/>
                <a:uFillTx/>
                <a:latin typeface="Arial"/>
                <a:ea typeface="ＭＳ Ｐゴシック" charset="0"/>
              </a:rPr>
              <a:t>acoustic</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 information to guide </a:t>
            </a:r>
            <a:r>
              <a:rPr kumimoji="0" lang="fr-FR" sz="2400" b="0" i="0" u="none" strike="noStrike" kern="1200" cap="none" spc="0" normalizeH="0" baseline="0" noProof="0" dirty="0" err="1">
                <a:ln>
                  <a:noFill/>
                </a:ln>
                <a:solidFill>
                  <a:srgbClr val="000000"/>
                </a:solidFill>
                <a:effectLst/>
                <a:uLnTx/>
                <a:uFillTx/>
                <a:latin typeface="Arial"/>
                <a:ea typeface="ＭＳ Ｐゴシック" charset="0"/>
              </a:rPr>
              <a:t>behavior</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Tree>
    <p:extLst>
      <p:ext uri="{BB962C8B-B14F-4D97-AF65-F5344CB8AC3E}">
        <p14:creationId xmlns:p14="http://schemas.microsoft.com/office/powerpoint/2010/main" val="34565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Organ of </a:t>
            </a:r>
            <a:r>
              <a:rPr lang="en-US" sz="3200" kern="0" dirty="0" err="1">
                <a:solidFill>
                  <a:srgbClr val="333399"/>
                </a:solidFill>
              </a:rPr>
              <a:t>Corti</a:t>
            </a:r>
            <a:endParaRPr lang="en-US" sz="3200" kern="0" dirty="0">
              <a:solidFill>
                <a:srgbClr val="333399"/>
              </a:solidFill>
            </a:endParaRPr>
          </a:p>
        </p:txBody>
      </p:sp>
      <p:pic>
        <p:nvPicPr>
          <p:cNvPr id="93187" name="Picture 5" descr="a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63" y="2635889"/>
            <a:ext cx="3448716" cy="2678381"/>
          </a:xfrm>
          <a:prstGeom prst="rect">
            <a:avLst/>
          </a:prstGeom>
          <a:noFill/>
          <a:ln w="31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2" name="Picture 1" descr="Mouse organ of Corti P5 marquage Myosin7A - Credit Saaid SAFIEDDIN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851" y="1621026"/>
            <a:ext cx="4948731" cy="4852615"/>
          </a:xfrm>
          <a:prstGeom prst="rect">
            <a:avLst/>
          </a:prstGeom>
        </p:spPr>
      </p:pic>
      <p:sp>
        <p:nvSpPr>
          <p:cNvPr id="3" name="TextBox 2"/>
          <p:cNvSpPr txBox="1"/>
          <p:nvPr/>
        </p:nvSpPr>
        <p:spPr>
          <a:xfrm>
            <a:off x="7619304" y="6417225"/>
            <a:ext cx="1542522" cy="276999"/>
          </a:xfrm>
          <a:prstGeom prst="rect">
            <a:avLst/>
          </a:prstGeom>
          <a:noFill/>
        </p:spPr>
        <p:txBody>
          <a:bodyPr wrap="none" rtlCol="0">
            <a:spAutoFit/>
          </a:bodyPr>
          <a:lstStyle/>
          <a:p>
            <a:r>
              <a:rPr lang="de-DE" sz="1200" i="1" dirty="0">
                <a:solidFill>
                  <a:schemeClr val="bg2"/>
                </a:solidFill>
              </a:rPr>
              <a:t>© </a:t>
            </a:r>
            <a:r>
              <a:rPr lang="en-US" sz="1200" i="1" dirty="0" err="1">
                <a:solidFill>
                  <a:schemeClr val="bg2"/>
                </a:solidFill>
              </a:rPr>
              <a:t>Saaid</a:t>
            </a:r>
            <a:r>
              <a:rPr lang="en-US" sz="1200" i="1" dirty="0">
                <a:solidFill>
                  <a:schemeClr val="bg2"/>
                </a:solidFill>
              </a:rPr>
              <a:t> </a:t>
            </a:r>
            <a:r>
              <a:rPr lang="en-US" sz="1200" i="1" dirty="0" err="1">
                <a:solidFill>
                  <a:schemeClr val="bg2"/>
                </a:solidFill>
              </a:rPr>
              <a:t>Safieddine</a:t>
            </a:r>
            <a:endParaRPr lang="en-US" sz="1200" i="1" dirty="0">
              <a:solidFill>
                <a:schemeClr val="bg2"/>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I.3 </a:t>
            </a:r>
            <a:r>
              <a:rPr lang="en-US" sz="3600" kern="0" dirty="0" err="1">
                <a:solidFill>
                  <a:srgbClr val="FFFFFF"/>
                </a:solidFill>
                <a:cs typeface="+mn-cs"/>
              </a:rPr>
              <a:t>Physiologie</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Organ of </a:t>
            </a:r>
            <a:r>
              <a:rPr lang="en-US" sz="3200" kern="0" dirty="0" err="1">
                <a:solidFill>
                  <a:srgbClr val="333399"/>
                </a:solidFill>
              </a:rPr>
              <a:t>Corti</a:t>
            </a:r>
            <a:endParaRPr lang="en-US" sz="3200" kern="0" dirty="0">
              <a:solidFill>
                <a:srgbClr val="333399"/>
              </a:solidFill>
            </a:endParaRPr>
          </a:p>
        </p:txBody>
      </p:sp>
      <p:pic>
        <p:nvPicPr>
          <p:cNvPr id="94211" name="Picture 5" descr="ani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1581150"/>
            <a:ext cx="5630863" cy="428148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nvGrpSpPr>
          <p:cNvPr id="8" name="Group 12"/>
          <p:cNvGrpSpPr>
            <a:grpSpLocks/>
          </p:cNvGrpSpPr>
          <p:nvPr/>
        </p:nvGrpSpPr>
        <p:grpSpPr bwMode="auto">
          <a:xfrm>
            <a:off x="5497513" y="1836738"/>
            <a:ext cx="3646487" cy="1900237"/>
            <a:chOff x="3463" y="971"/>
            <a:chExt cx="2297" cy="1197"/>
          </a:xfrm>
        </p:grpSpPr>
        <p:sp>
          <p:nvSpPr>
            <p:cNvPr id="94216" name="Text Box 6"/>
            <p:cNvSpPr txBox="1">
              <a:spLocks noChangeArrowheads="1"/>
            </p:cNvSpPr>
            <p:nvPr/>
          </p:nvSpPr>
          <p:spPr bwMode="auto">
            <a:xfrm>
              <a:off x="4821" y="971"/>
              <a:ext cx="939"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dirty="0">
                  <a:solidFill>
                    <a:srgbClr val="000000"/>
                  </a:solidFill>
                </a:rPr>
                <a:t>Outer </a:t>
              </a:r>
              <a:r>
                <a:rPr lang="fr-FR" dirty="0" err="1">
                  <a:solidFill>
                    <a:srgbClr val="000000"/>
                  </a:solidFill>
                </a:rPr>
                <a:t>hair</a:t>
              </a:r>
              <a:r>
                <a:rPr lang="fr-FR" dirty="0">
                  <a:solidFill>
                    <a:srgbClr val="000000"/>
                  </a:solidFill>
                </a:rPr>
                <a:t> </a:t>
              </a:r>
              <a:r>
                <a:rPr lang="fr-FR" dirty="0" err="1">
                  <a:solidFill>
                    <a:srgbClr val="000000"/>
                  </a:solidFill>
                </a:rPr>
                <a:t>cells</a:t>
              </a:r>
              <a:endParaRPr lang="fr-FR" dirty="0">
                <a:solidFill>
                  <a:srgbClr val="000000"/>
                </a:solidFill>
              </a:endParaRPr>
            </a:p>
          </p:txBody>
        </p:sp>
        <p:sp>
          <p:nvSpPr>
            <p:cNvPr id="94217" name="Line 8"/>
            <p:cNvSpPr>
              <a:spLocks noChangeShapeType="1"/>
            </p:cNvSpPr>
            <p:nvPr/>
          </p:nvSpPr>
          <p:spPr bwMode="auto">
            <a:xfrm flipH="1">
              <a:off x="3764" y="1464"/>
              <a:ext cx="1014" cy="187"/>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sp>
          <p:nvSpPr>
            <p:cNvPr id="94218" name="Line 9"/>
            <p:cNvSpPr>
              <a:spLocks noChangeShapeType="1"/>
            </p:cNvSpPr>
            <p:nvPr/>
          </p:nvSpPr>
          <p:spPr bwMode="auto">
            <a:xfrm flipH="1">
              <a:off x="3624" y="1472"/>
              <a:ext cx="1138" cy="413"/>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sp>
          <p:nvSpPr>
            <p:cNvPr id="94219" name="Line 10"/>
            <p:cNvSpPr>
              <a:spLocks noChangeShapeType="1"/>
            </p:cNvSpPr>
            <p:nvPr/>
          </p:nvSpPr>
          <p:spPr bwMode="auto">
            <a:xfrm flipH="1">
              <a:off x="3463" y="1482"/>
              <a:ext cx="1294" cy="686"/>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grpSp>
      <p:grpSp>
        <p:nvGrpSpPr>
          <p:cNvPr id="14" name="Group 13"/>
          <p:cNvGrpSpPr>
            <a:grpSpLocks/>
          </p:cNvGrpSpPr>
          <p:nvPr/>
        </p:nvGrpSpPr>
        <p:grpSpPr bwMode="auto">
          <a:xfrm>
            <a:off x="179388" y="3898899"/>
            <a:ext cx="3163887" cy="1387475"/>
            <a:chOff x="113" y="2270"/>
            <a:chExt cx="1993" cy="874"/>
          </a:xfrm>
        </p:grpSpPr>
        <p:sp>
          <p:nvSpPr>
            <p:cNvPr id="94214" name="Text Box 7"/>
            <p:cNvSpPr txBox="1">
              <a:spLocks noChangeArrowheads="1"/>
            </p:cNvSpPr>
            <p:nvPr/>
          </p:nvSpPr>
          <p:spPr bwMode="auto">
            <a:xfrm>
              <a:off x="113" y="2621"/>
              <a:ext cx="809"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dirty="0" err="1">
                  <a:solidFill>
                    <a:srgbClr val="000000"/>
                  </a:solidFill>
                </a:rPr>
                <a:t>Inner</a:t>
              </a:r>
              <a:r>
                <a:rPr lang="fr-FR" dirty="0">
                  <a:solidFill>
                    <a:srgbClr val="000000"/>
                  </a:solidFill>
                </a:rPr>
                <a:t> </a:t>
              </a:r>
              <a:r>
                <a:rPr lang="fr-FR" dirty="0" err="1">
                  <a:solidFill>
                    <a:srgbClr val="000000"/>
                  </a:solidFill>
                </a:rPr>
                <a:t>hair</a:t>
              </a:r>
              <a:r>
                <a:rPr lang="fr-FR" dirty="0">
                  <a:solidFill>
                    <a:srgbClr val="000000"/>
                  </a:solidFill>
                </a:rPr>
                <a:t> </a:t>
              </a:r>
              <a:r>
                <a:rPr lang="fr-FR" dirty="0" err="1">
                  <a:solidFill>
                    <a:srgbClr val="000000"/>
                  </a:solidFill>
                </a:rPr>
                <a:t>cell</a:t>
              </a:r>
              <a:endParaRPr lang="fr-FR" dirty="0">
                <a:solidFill>
                  <a:srgbClr val="000000"/>
                </a:solidFill>
              </a:endParaRPr>
            </a:p>
          </p:txBody>
        </p:sp>
        <p:sp>
          <p:nvSpPr>
            <p:cNvPr id="94215" name="Line 11"/>
            <p:cNvSpPr>
              <a:spLocks noChangeShapeType="1"/>
            </p:cNvSpPr>
            <p:nvPr/>
          </p:nvSpPr>
          <p:spPr bwMode="auto">
            <a:xfrm flipV="1">
              <a:off x="868" y="2270"/>
              <a:ext cx="1238" cy="615"/>
            </a:xfrm>
            <a:prstGeom prst="line">
              <a:avLst/>
            </a:prstGeom>
            <a:noFill/>
            <a:ln w="254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fr-F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Hair cells</a:t>
            </a:r>
          </a:p>
        </p:txBody>
      </p:sp>
      <p:pic>
        <p:nvPicPr>
          <p:cNvPr id="2" name="Picture 1" descr="Mouse organ of Corti and tectorial membrane - Credit Vincent MICHE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302" y="1542838"/>
            <a:ext cx="6249166" cy="5014850"/>
          </a:xfrm>
          <a:prstGeom prst="rect">
            <a:avLst/>
          </a:prstGeom>
        </p:spPr>
      </p:pic>
      <p:sp>
        <p:nvSpPr>
          <p:cNvPr id="7" name="TextBox 6"/>
          <p:cNvSpPr txBox="1"/>
          <p:nvPr/>
        </p:nvSpPr>
        <p:spPr>
          <a:xfrm>
            <a:off x="6265875" y="6514153"/>
            <a:ext cx="1376836"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Vincent Michel</a:t>
            </a:r>
          </a:p>
        </p:txBody>
      </p:sp>
    </p:spTree>
    <p:extLst>
      <p:ext uri="{BB962C8B-B14F-4D97-AF65-F5344CB8AC3E}">
        <p14:creationId xmlns:p14="http://schemas.microsoft.com/office/powerpoint/2010/main" val="26888586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Inner hair cells</a:t>
            </a:r>
          </a:p>
        </p:txBody>
      </p:sp>
      <p:sp>
        <p:nvSpPr>
          <p:cNvPr id="11" name="TextBox 10">
            <a:extLst>
              <a:ext uri="{FF2B5EF4-FFF2-40B4-BE49-F238E27FC236}">
                <a16:creationId xmlns:a16="http://schemas.microsoft.com/office/drawing/2014/main" id="{8A6522E8-A0CD-F459-895D-6477E8E10A97}"/>
              </a:ext>
            </a:extLst>
          </p:cNvPr>
          <p:cNvSpPr txBox="1"/>
          <p:nvPr/>
        </p:nvSpPr>
        <p:spPr>
          <a:xfrm>
            <a:off x="2756353" y="5364557"/>
            <a:ext cx="2826657" cy="461665"/>
          </a:xfrm>
          <a:prstGeom prst="rect">
            <a:avLst/>
          </a:prstGeom>
          <a:noFill/>
        </p:spPr>
        <p:txBody>
          <a:bodyPr wrap="square">
            <a:spAutoFit/>
          </a:bodyPr>
          <a:lstStyle/>
          <a:p>
            <a:r>
              <a:rPr lang="en-US" b="0" i="0" dirty="0">
                <a:solidFill>
                  <a:srgbClr val="333333"/>
                </a:solidFill>
                <a:effectLst/>
                <a:latin typeface="+mn-lt"/>
              </a:rPr>
              <a:t>Scale bars: 200 nm</a:t>
            </a:r>
            <a:endParaRPr lang="en-FR" dirty="0">
              <a:latin typeface="+mn-lt"/>
            </a:endParaRPr>
          </a:p>
        </p:txBody>
      </p:sp>
      <p:pic>
        <p:nvPicPr>
          <p:cNvPr id="14" name="Picture 13">
            <a:extLst>
              <a:ext uri="{FF2B5EF4-FFF2-40B4-BE49-F238E27FC236}">
                <a16:creationId xmlns:a16="http://schemas.microsoft.com/office/drawing/2014/main" id="{F83A022F-7F54-B0E1-E17D-D52878D6E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424" y="2029149"/>
            <a:ext cx="4084516" cy="3239764"/>
          </a:xfrm>
          <a:prstGeom prst="rect">
            <a:avLst/>
          </a:prstGeom>
        </p:spPr>
      </p:pic>
      <p:sp>
        <p:nvSpPr>
          <p:cNvPr id="17" name="TextBox 16">
            <a:extLst>
              <a:ext uri="{FF2B5EF4-FFF2-40B4-BE49-F238E27FC236}">
                <a16:creationId xmlns:a16="http://schemas.microsoft.com/office/drawing/2014/main" id="{F9FF22B6-74A0-679F-56F8-F16DF5D3C71B}"/>
              </a:ext>
            </a:extLst>
          </p:cNvPr>
          <p:cNvSpPr txBox="1"/>
          <p:nvPr/>
        </p:nvSpPr>
        <p:spPr>
          <a:xfrm>
            <a:off x="6693476" y="6581001"/>
            <a:ext cx="2310248" cy="276999"/>
          </a:xfrm>
          <a:prstGeom prst="rect">
            <a:avLst/>
          </a:prstGeom>
          <a:noFill/>
        </p:spPr>
        <p:txBody>
          <a:bodyPr wrap="none" rtlCol="0">
            <a:spAutoFit/>
          </a:bodyPr>
          <a:lstStyle/>
          <a:p>
            <a:r>
              <a:rPr lang="en-US" sz="1200" i="1" dirty="0">
                <a:solidFill>
                  <a:schemeClr val="bg2"/>
                </a:solidFill>
              </a:rPr>
              <a:t>Furness et al., J </a:t>
            </a:r>
            <a:r>
              <a:rPr lang="en-US" sz="1200" i="1" dirty="0" err="1">
                <a:solidFill>
                  <a:schemeClr val="bg2"/>
                </a:solidFill>
              </a:rPr>
              <a:t>Neurosci</a:t>
            </a:r>
            <a:r>
              <a:rPr lang="en-US" sz="1200" i="1" dirty="0">
                <a:solidFill>
                  <a:schemeClr val="bg2"/>
                </a:solidFill>
              </a:rPr>
              <a:t> 2008</a:t>
            </a:r>
          </a:p>
        </p:txBody>
      </p:sp>
    </p:spTree>
    <p:extLst>
      <p:ext uri="{BB962C8B-B14F-4D97-AF65-F5344CB8AC3E}">
        <p14:creationId xmlns:p14="http://schemas.microsoft.com/office/powerpoint/2010/main" val="12209852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Inner hair cells</a:t>
            </a:r>
          </a:p>
        </p:txBody>
      </p:sp>
      <p:sp>
        <p:nvSpPr>
          <p:cNvPr id="7" name="TextBox 6"/>
          <p:cNvSpPr txBox="1"/>
          <p:nvPr/>
        </p:nvSpPr>
        <p:spPr>
          <a:xfrm>
            <a:off x="6382838" y="6196625"/>
            <a:ext cx="1376836"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Vincent Michel</a:t>
            </a:r>
          </a:p>
        </p:txBody>
      </p:sp>
      <p:pic>
        <p:nvPicPr>
          <p:cNvPr id="3" name="Picture 2" descr="Mouse Inner Hair Cells immunostaining Myo7a- Credit Vincent MICHE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273" y="1647564"/>
            <a:ext cx="6636994" cy="4591215"/>
          </a:xfrm>
          <a:prstGeom prst="rect">
            <a:avLst/>
          </a:prstGeom>
        </p:spPr>
      </p:pic>
    </p:spTree>
    <p:extLst>
      <p:ext uri="{BB962C8B-B14F-4D97-AF65-F5344CB8AC3E}">
        <p14:creationId xmlns:p14="http://schemas.microsoft.com/office/powerpoint/2010/main" val="31812183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Inner hair cells</a:t>
            </a:r>
          </a:p>
        </p:txBody>
      </p:sp>
      <p:sp>
        <p:nvSpPr>
          <p:cNvPr id="7" name="TextBox 6"/>
          <p:cNvSpPr txBox="1"/>
          <p:nvPr/>
        </p:nvSpPr>
        <p:spPr>
          <a:xfrm>
            <a:off x="5630933" y="6196625"/>
            <a:ext cx="1376836"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Vincent Michel</a:t>
            </a:r>
          </a:p>
        </p:txBody>
      </p:sp>
      <p:pic>
        <p:nvPicPr>
          <p:cNvPr id="2" name="Picture 1" descr="Mouse Inner Hair cell P5- Credit Vincent MICHEL.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7738" y="1540209"/>
            <a:ext cx="5028020" cy="4693197"/>
          </a:xfrm>
          <a:prstGeom prst="rect">
            <a:avLst/>
          </a:prstGeom>
        </p:spPr>
      </p:pic>
    </p:spTree>
    <p:extLst>
      <p:ext uri="{BB962C8B-B14F-4D97-AF65-F5344CB8AC3E}">
        <p14:creationId xmlns:p14="http://schemas.microsoft.com/office/powerpoint/2010/main" val="4475536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I.3 </a:t>
            </a:r>
            <a:r>
              <a:rPr lang="en-US" sz="3600" kern="0" dirty="0" err="1">
                <a:solidFill>
                  <a:srgbClr val="FFFFFF"/>
                </a:solidFill>
                <a:cs typeface="+mn-cs"/>
              </a:rPr>
              <a:t>Physiologie</a:t>
            </a:r>
            <a:endParaRPr lang="en-US" sz="3600" kern="0" dirty="0">
              <a:solidFill>
                <a:srgbClr val="FFFFFF"/>
              </a:solidFill>
              <a:cs typeface="+mn-cs"/>
            </a:endParaRP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Inner hair cells</a:t>
            </a:r>
          </a:p>
        </p:txBody>
      </p:sp>
      <p:pic>
        <p:nvPicPr>
          <p:cNvPr id="96259" name="Picture 5" descr="lin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2241550"/>
            <a:ext cx="1266825" cy="2360613"/>
          </a:xfrm>
          <a:prstGeom prst="rect">
            <a:avLst/>
          </a:prstGeom>
          <a:noFill/>
          <a:ln w="317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pic>
        <p:nvPicPr>
          <p:cNvPr id="96260" name="Picture 6" descr="phase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563" y="2486025"/>
            <a:ext cx="4638675" cy="1949450"/>
          </a:xfrm>
          <a:prstGeom prst="rect">
            <a:avLst/>
          </a:prstGeom>
          <a:noFill/>
          <a:ln w="9525">
            <a:solidFill>
              <a:srgbClr val="FFFFFF"/>
            </a:solidFill>
            <a:miter lim="800000"/>
            <a:headEnd/>
            <a:tailEnd/>
          </a:ln>
          <a:extLst>
            <a:ext uri="{909E8E84-426E-40dd-AFC4-6F175D3DCCD1}">
              <a14:hiddenFill xmlns:a14="http://schemas.microsoft.com/office/drawing/2010/main" xmlns="">
                <a:solidFill>
                  <a:srgbClr val="FFFFFF"/>
                </a:solidFill>
              </a14:hiddenFill>
            </a:ext>
          </a:extLst>
        </p:spPr>
      </p:pic>
      <p:sp>
        <p:nvSpPr>
          <p:cNvPr id="9" name="Text Box 3"/>
          <p:cNvSpPr txBox="1">
            <a:spLocks noChangeArrowheads="1"/>
          </p:cNvSpPr>
          <p:nvPr/>
        </p:nvSpPr>
        <p:spPr bwMode="auto">
          <a:xfrm>
            <a:off x="512763" y="5119688"/>
            <a:ext cx="8507412"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Transduction</a:t>
            </a:r>
            <a:endParaRPr lang="es-ES" dirty="0">
              <a:solidFill>
                <a:srgbClr val="000000"/>
              </a:solidFill>
            </a:endParaRPr>
          </a:p>
          <a:p>
            <a:pPr>
              <a:lnSpc>
                <a:spcPct val="150000"/>
              </a:lnSpc>
              <a:buFontTx/>
              <a:buChar char="•"/>
            </a:pPr>
            <a:r>
              <a:rPr lang="es-ES" dirty="0">
                <a:solidFill>
                  <a:srgbClr val="000000"/>
                </a:solidFill>
              </a:rPr>
              <a:t> </a:t>
            </a:r>
            <a:r>
              <a:rPr lang="es-ES" dirty="0" err="1">
                <a:solidFill>
                  <a:srgbClr val="000000"/>
                </a:solidFill>
              </a:rPr>
              <a:t>Phase</a:t>
            </a:r>
            <a:r>
              <a:rPr lang="es-ES" dirty="0">
                <a:solidFill>
                  <a:srgbClr val="000000"/>
                </a:solidFill>
              </a:rPr>
              <a:t> </a:t>
            </a:r>
            <a:r>
              <a:rPr lang="es-ES" dirty="0" err="1">
                <a:solidFill>
                  <a:srgbClr val="000000"/>
                </a:solidFill>
              </a:rPr>
              <a:t>locking</a:t>
            </a:r>
            <a:endParaRPr lang="es-ES" dirty="0">
              <a:solidFill>
                <a:srgbClr val="000000"/>
              </a:solidFill>
            </a:endParaRPr>
          </a:p>
          <a:p>
            <a:pPr>
              <a:lnSpc>
                <a:spcPct val="150000"/>
              </a:lnSpc>
              <a:buFontTx/>
              <a:buChar char="•"/>
            </a:pPr>
            <a:r>
              <a:rPr lang="es-ES" u="sng" dirty="0">
                <a:solidFill>
                  <a:srgbClr val="000000"/>
                </a:solidFill>
              </a:rPr>
              <a:t> Temporal </a:t>
            </a:r>
            <a:r>
              <a:rPr lang="es-ES" u="sng" dirty="0" err="1">
                <a:solidFill>
                  <a:srgbClr val="000000"/>
                </a:solidFill>
              </a:rPr>
              <a:t>coding</a:t>
            </a:r>
            <a:endParaRPr lang="es-ES" u="sng" dirty="0">
              <a:solidFill>
                <a:srgbClr val="000000"/>
              </a:solidFill>
            </a:endParaRPr>
          </a:p>
          <a:p>
            <a:pPr>
              <a:buFontTx/>
              <a:buChar char="•"/>
            </a:pPr>
            <a:endParaRPr lang="fr-FR" altLang="ja-JP"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Outer hair cells</a:t>
            </a:r>
          </a:p>
        </p:txBody>
      </p:sp>
      <p:sp>
        <p:nvSpPr>
          <p:cNvPr id="7" name="TextBox 6"/>
          <p:cNvSpPr txBox="1"/>
          <p:nvPr/>
        </p:nvSpPr>
        <p:spPr>
          <a:xfrm>
            <a:off x="6265875" y="6514153"/>
            <a:ext cx="1376836"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Vincent Michel</a:t>
            </a:r>
          </a:p>
        </p:txBody>
      </p:sp>
      <p:pic>
        <p:nvPicPr>
          <p:cNvPr id="5" name="Picture 4" descr="rat p16 Outer Hair Cells - Credit Vincent MICHE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265" y="1509522"/>
            <a:ext cx="6316002" cy="5047668"/>
          </a:xfrm>
          <a:prstGeom prst="rect">
            <a:avLst/>
          </a:prstGeom>
        </p:spPr>
      </p:pic>
    </p:spTree>
    <p:extLst>
      <p:ext uri="{BB962C8B-B14F-4D97-AF65-F5344CB8AC3E}">
        <p14:creationId xmlns:p14="http://schemas.microsoft.com/office/powerpoint/2010/main" val="181448101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pic>
        <p:nvPicPr>
          <p:cNvPr id="2" name="Picture 1" descr="Mouse organ of Corti and tectorial membrane - Credit Vincent MICHE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302" y="1542838"/>
            <a:ext cx="6249166" cy="5014850"/>
          </a:xfrm>
          <a:prstGeom prst="rect">
            <a:avLst/>
          </a:prstGeom>
        </p:spPr>
      </p:pic>
      <p:sp>
        <p:nvSpPr>
          <p:cNvPr id="7" name="TextBox 6"/>
          <p:cNvSpPr txBox="1"/>
          <p:nvPr/>
        </p:nvSpPr>
        <p:spPr>
          <a:xfrm>
            <a:off x="6265875" y="6514153"/>
            <a:ext cx="1376836"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Vincent Michel</a:t>
            </a:r>
          </a:p>
        </p:txBody>
      </p:sp>
    </p:spTree>
    <p:extLst>
      <p:ext uri="{BB962C8B-B14F-4D97-AF65-F5344CB8AC3E}">
        <p14:creationId xmlns:p14="http://schemas.microsoft.com/office/powerpoint/2010/main" val="36960573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Outer hair cells</a:t>
            </a:r>
          </a:p>
        </p:txBody>
      </p:sp>
      <p:pic>
        <p:nvPicPr>
          <p:cNvPr id="97283" name="Picture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513" y="1752600"/>
            <a:ext cx="4191000" cy="352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7284" name="Picture 1025" descr="C:\Documents and Settings\Daniel P\My Documents\cours\daniel-figs\OHCmotilit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35225"/>
            <a:ext cx="3614738" cy="197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5" name="ZoneTexte 9"/>
          <p:cNvSpPr txBox="1">
            <a:spLocks noChangeArrowheads="1"/>
          </p:cNvSpPr>
          <p:nvPr/>
        </p:nvSpPr>
        <p:spPr bwMode="auto">
          <a:xfrm>
            <a:off x="6086475" y="6581775"/>
            <a:ext cx="30575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solidFill>
                  <a:srgbClr val="000000"/>
                </a:solidFill>
              </a:rPr>
              <a:t>Ashmore, Physiol. Rev. 88: 173-210, 2008</a:t>
            </a:r>
          </a:p>
        </p:txBody>
      </p:sp>
      <p:sp>
        <p:nvSpPr>
          <p:cNvPr id="14" name="Text Box 3"/>
          <p:cNvSpPr txBox="1">
            <a:spLocks noChangeArrowheads="1"/>
          </p:cNvSpPr>
          <p:nvPr/>
        </p:nvSpPr>
        <p:spPr bwMode="auto">
          <a:xfrm>
            <a:off x="512763" y="5119688"/>
            <a:ext cx="85074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Electromotility</a:t>
            </a:r>
            <a:endParaRPr lang="es-ES" dirty="0">
              <a:solidFill>
                <a:srgbClr val="000000"/>
              </a:solidFill>
            </a:endParaRPr>
          </a:p>
          <a:p>
            <a:endParaRPr lang="fr-FR" altLang="ja-JP"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Sound representation</a:t>
            </a:r>
          </a:p>
        </p:txBody>
      </p:sp>
      <p:sp>
        <p:nvSpPr>
          <p:cNvPr id="4" name="Rectangle 1">
            <a:extLst>
              <a:ext uri="{FF2B5EF4-FFF2-40B4-BE49-F238E27FC236}">
                <a16:creationId xmlns:a16="http://schemas.microsoft.com/office/drawing/2014/main" id="{A2AFBA52-E7F6-A944-AD50-26DB95FE7E66}"/>
              </a:ext>
            </a:extLst>
          </p:cNvPr>
          <p:cNvSpPr>
            <a:spLocks noChangeArrowheads="1"/>
          </p:cNvSpPr>
          <p:nvPr/>
        </p:nvSpPr>
        <p:spPr bwMode="auto">
          <a:xfrm>
            <a:off x="0" y="2698480"/>
            <a:ext cx="612065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FR" altLang="en-FR" sz="1800" b="0" i="0" u="none" strike="noStrike" cap="none" normalizeH="0" baseline="0" dirty="0">
                <a:ln>
                  <a:noFill/>
                </a:ln>
                <a:solidFill>
                  <a:schemeClr val="tx1"/>
                </a:solidFill>
                <a:effectLst/>
                <a:latin typeface="Arial" panose="020B0604020202020204" pitchFamily="34" charset="0"/>
              </a:rPr>
              <a:t>  </a:t>
            </a:r>
            <a:r>
              <a:rPr kumimoji="0" lang="en-FR" altLang="en-FR" sz="18000" b="0" i="0" u="none" strike="noStrike" cap="none" normalizeH="0" baseline="0" dirty="0">
                <a:ln>
                  <a:noFill/>
                </a:ln>
                <a:solidFill>
                  <a:schemeClr val="tx1"/>
                </a:solidFill>
                <a:effectLst/>
                <a:latin typeface="Arial" panose="020B0604020202020204" pitchFamily="34" charset="0"/>
              </a:rPr>
              <a:t>     </a:t>
            </a:r>
            <a:endParaRPr kumimoji="0" lang="en-FR" altLang="en-FR" sz="1800" b="0" i="0" u="none" strike="noStrike" cap="none" normalizeH="0" baseline="0" dirty="0">
              <a:ln>
                <a:noFill/>
              </a:ln>
              <a:solidFill>
                <a:schemeClr val="tx1"/>
              </a:solidFill>
              <a:effectLst/>
              <a:latin typeface="Arial" panose="020B0604020202020204" pitchFamily="34" charset="0"/>
            </a:endParaRPr>
          </a:p>
        </p:txBody>
      </p:sp>
      <p:pic>
        <p:nvPicPr>
          <p:cNvPr id="9" name="Image 2" descr="BR11 T(3-1) Mode.jpg">
            <a:extLst>
              <a:ext uri="{FF2B5EF4-FFF2-40B4-BE49-F238E27FC236}">
                <a16:creationId xmlns:a16="http://schemas.microsoft.com/office/drawing/2014/main" id="{30CD43A9-D831-154C-9B02-BD8EC7656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8070" y="1797507"/>
            <a:ext cx="1873545" cy="2742895"/>
          </a:xfrm>
          <a:prstGeom prst="rect">
            <a:avLst/>
          </a:prstGeom>
        </p:spPr>
      </p:pic>
      <p:pic>
        <p:nvPicPr>
          <p:cNvPr id="2" name="fusS0PzYcZ7Z91u0a4BRo5EhtZVV_0yv5un09M7si2k" descr="fusS0PzYcZ7Z91u0a4BRo5EhtZVV_0yv5un09M7si2k">
            <a:hlinkClick r:id="" action="ppaction://media"/>
            <a:extLst>
              <a:ext uri="{FF2B5EF4-FFF2-40B4-BE49-F238E27FC236}">
                <a16:creationId xmlns:a16="http://schemas.microsoft.com/office/drawing/2014/main" id="{5482DEA0-A80E-B84D-B244-346342F8692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5565" y="2054545"/>
            <a:ext cx="3431572" cy="1930259"/>
          </a:xfrm>
          <a:prstGeom prst="rect">
            <a:avLst/>
          </a:prstGeom>
        </p:spPr>
      </p:pic>
      <p:pic>
        <p:nvPicPr>
          <p:cNvPr id="5" name="spontScaled" descr="spontScaled">
            <a:hlinkClick r:id="" action="ppaction://media"/>
            <a:extLst>
              <a:ext uri="{FF2B5EF4-FFF2-40B4-BE49-F238E27FC236}">
                <a16:creationId xmlns:a16="http://schemas.microsoft.com/office/drawing/2014/main" id="{3FD71F5E-6E39-E044-AF42-1ED3131812F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21220" y="2054545"/>
            <a:ext cx="3017215" cy="2160052"/>
          </a:xfrm>
          <a:prstGeom prst="rect">
            <a:avLst/>
          </a:prstGeom>
        </p:spPr>
      </p:pic>
      <p:sp>
        <p:nvSpPr>
          <p:cNvPr id="13" name="Rectangle 22">
            <a:extLst>
              <a:ext uri="{FF2B5EF4-FFF2-40B4-BE49-F238E27FC236}">
                <a16:creationId xmlns:a16="http://schemas.microsoft.com/office/drawing/2014/main" id="{6A98C82F-8DB7-9C4F-8006-EA869C82F2AB}"/>
              </a:ext>
            </a:extLst>
          </p:cNvPr>
          <p:cNvSpPr txBox="1">
            <a:spLocks noChangeArrowheads="1"/>
          </p:cNvSpPr>
          <p:nvPr/>
        </p:nvSpPr>
        <p:spPr bwMode="auto">
          <a:xfrm>
            <a:off x="16933" y="5008499"/>
            <a:ext cx="9144000"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A </a:t>
            </a:r>
            <a:r>
              <a:rPr lang="fr-FR" sz="2400" dirty="0" err="1">
                <a:solidFill>
                  <a:srgbClr val="000000"/>
                </a:solidFill>
                <a:latin typeface="Arial"/>
              </a:rPr>
              <a:t>vibrating</a:t>
            </a:r>
            <a:r>
              <a:rPr lang="fr-FR" sz="2400" dirty="0">
                <a:solidFill>
                  <a:srgbClr val="000000"/>
                </a:solidFill>
                <a:latin typeface="Arial"/>
              </a:rPr>
              <a:t> </a:t>
            </a:r>
            <a:r>
              <a:rPr lang="fr-FR" sz="2400" dirty="0" err="1">
                <a:solidFill>
                  <a:srgbClr val="000000"/>
                </a:solidFill>
                <a:latin typeface="Arial"/>
              </a:rPr>
              <a:t>object</a:t>
            </a:r>
            <a:r>
              <a:rPr lang="fr-FR" sz="2400" dirty="0">
                <a:solidFill>
                  <a:srgbClr val="000000"/>
                </a:solidFill>
                <a:latin typeface="Arial"/>
              </a:rPr>
              <a:t> out in the world</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Vibration </a:t>
            </a:r>
            <a:r>
              <a:rPr lang="fr-FR" sz="2400" dirty="0" err="1">
                <a:solidFill>
                  <a:srgbClr val="000000"/>
                </a:solidFill>
                <a:latin typeface="Arial"/>
              </a:rPr>
              <a:t>constrained</a:t>
            </a:r>
            <a:r>
              <a:rPr lang="fr-FR" sz="2400" dirty="0">
                <a:solidFill>
                  <a:srgbClr val="000000"/>
                </a:solidFill>
                <a:latin typeface="Arial"/>
              </a:rPr>
              <a:t> by </a:t>
            </a:r>
            <a:r>
              <a:rPr lang="fr-FR" sz="2400" dirty="0" err="1">
                <a:solidFill>
                  <a:srgbClr val="000000"/>
                </a:solidFill>
                <a:latin typeface="Arial"/>
              </a:rPr>
              <a:t>shape</a:t>
            </a:r>
            <a:r>
              <a:rPr lang="fr-FR" sz="2400" dirty="0">
                <a:solidFill>
                  <a:srgbClr val="000000"/>
                </a:solidFill>
                <a:latin typeface="Arial"/>
              </a:rPr>
              <a:t>, </a:t>
            </a:r>
            <a:r>
              <a:rPr lang="fr-FR" sz="2400" dirty="0" err="1">
                <a:solidFill>
                  <a:srgbClr val="000000"/>
                </a:solidFill>
                <a:latin typeface="Arial"/>
              </a:rPr>
              <a:t>material</a:t>
            </a:r>
            <a:r>
              <a:rPr lang="fr-FR" sz="2400" dirty="0">
                <a:solidFill>
                  <a:srgbClr val="000000"/>
                </a:solidFill>
                <a:latin typeface="Arial"/>
              </a:rPr>
              <a:t>, mode of excitation</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video>
              <p:cMediaNode vol="80000">
                <p:cTn id="29" fill="hold" display="0">
                  <p:stCondLst>
                    <p:cond delay="indefinite"/>
                  </p:stCondLst>
                </p:cTn>
                <p:tgtEl>
                  <p:spTgt spid="5"/>
                </p:tgtEl>
              </p:cMediaNode>
            </p:video>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9425" fill="hold"/>
                                        <p:tgtEl>
                                          <p:spTgt spid="5"/>
                                        </p:tgtEl>
                                      </p:cBhvr>
                                    </p:cmd>
                                  </p:childTnLst>
                                </p:cTn>
                              </p:par>
                            </p:childTnLst>
                          </p:cTn>
                        </p:par>
                      </p:childTnLst>
                    </p:cTn>
                  </p:par>
                </p:childTnLst>
              </p:cTn>
              <p:nextCondLst>
                <p:cond evt="onClick" delay="0">
                  <p:tgtEl>
                    <p:spTgt spid="5"/>
                  </p:tgtEl>
                </p:cond>
              </p:nextCondLst>
            </p:seq>
            <p:seq concurrent="1" nextAc="seek">
              <p:cTn id="39" restart="whenNotActive" fill="hold" evtFilter="cancelBubble" nodeType="interactiveSeq">
                <p:stCondLst>
                  <p:cond evt="onClick" delay="0">
                    <p:tgtEl>
                      <p:spTgt spid="10"/>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2520" fill="hold"/>
                                        <p:tgtEl>
                                          <p:spTgt spid="2"/>
                                        </p:tgtEl>
                                      </p:cBhvr>
                                    </p:cmd>
                                  </p:childTnLst>
                                </p:cTn>
                              </p:par>
                            </p:childTnLst>
                          </p:cTn>
                        </p:par>
                      </p:childTnLst>
                    </p:cTn>
                  </p:par>
                </p:childTnLst>
              </p:cTn>
              <p:nextCondLst>
                <p:cond evt="onClick" delay="0">
                  <p:tgtEl>
                    <p:spTgt spid="10"/>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Outer hair cells</a:t>
            </a:r>
          </a:p>
        </p:txBody>
      </p:sp>
      <p:sp>
        <p:nvSpPr>
          <p:cNvPr id="14" name="Text Box 3"/>
          <p:cNvSpPr txBox="1">
            <a:spLocks noChangeArrowheads="1"/>
          </p:cNvSpPr>
          <p:nvPr/>
        </p:nvSpPr>
        <p:spPr bwMode="auto">
          <a:xfrm>
            <a:off x="512763" y="5119688"/>
            <a:ext cx="8507412" cy="1131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Electromotility</a:t>
            </a:r>
            <a:endParaRPr lang="es-ES" dirty="0">
              <a:solidFill>
                <a:srgbClr val="000000"/>
              </a:solidFill>
            </a:endParaRPr>
          </a:p>
          <a:p>
            <a:pPr>
              <a:lnSpc>
                <a:spcPct val="150000"/>
              </a:lnSpc>
              <a:buFontTx/>
              <a:buChar char="•"/>
            </a:pPr>
            <a:r>
              <a:rPr lang="es-ES" dirty="0">
                <a:solidFill>
                  <a:srgbClr val="000000"/>
                </a:solidFill>
              </a:rPr>
              <a:t> </a:t>
            </a:r>
            <a:r>
              <a:rPr lang="es-ES" u="sng" dirty="0" err="1">
                <a:solidFill>
                  <a:srgbClr val="000000"/>
                </a:solidFill>
              </a:rPr>
              <a:t>The</a:t>
            </a:r>
            <a:r>
              <a:rPr lang="es-ES" u="sng" dirty="0">
                <a:solidFill>
                  <a:srgbClr val="000000"/>
                </a:solidFill>
              </a:rPr>
              <a:t> active </a:t>
            </a:r>
            <a:r>
              <a:rPr lang="es-ES" u="sng" dirty="0" err="1">
                <a:solidFill>
                  <a:srgbClr val="000000"/>
                </a:solidFill>
              </a:rPr>
              <a:t>mechanism</a:t>
            </a:r>
            <a:r>
              <a:rPr lang="es-ES" dirty="0">
                <a:solidFill>
                  <a:srgbClr val="000000"/>
                </a:solidFill>
              </a:rPr>
              <a:t>: </a:t>
            </a:r>
            <a:r>
              <a:rPr lang="es-ES" dirty="0" err="1">
                <a:solidFill>
                  <a:srgbClr val="000000"/>
                </a:solidFill>
              </a:rPr>
              <a:t>amplification</a:t>
            </a:r>
            <a:r>
              <a:rPr lang="es-ES" dirty="0">
                <a:solidFill>
                  <a:srgbClr val="000000"/>
                </a:solidFill>
              </a:rPr>
              <a:t> and </a:t>
            </a:r>
            <a:r>
              <a:rPr lang="es-ES" dirty="0" err="1">
                <a:solidFill>
                  <a:srgbClr val="000000"/>
                </a:solidFill>
              </a:rPr>
              <a:t>selectivity</a:t>
            </a:r>
            <a:endParaRPr lang="fr-FR" altLang="ja-JP" dirty="0">
              <a:solidFill>
                <a:schemeClr val="bg2"/>
              </a:solidFill>
            </a:endParaRPr>
          </a:p>
        </p:txBody>
      </p:sp>
      <p:pic>
        <p:nvPicPr>
          <p:cNvPr id="98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1901825"/>
            <a:ext cx="268605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3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100" y="1935163"/>
            <a:ext cx="2795588" cy="268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Acoustic trauma</a:t>
            </a:r>
          </a:p>
        </p:txBody>
      </p:sp>
      <p:pic>
        <p:nvPicPr>
          <p:cNvPr id="99331" name="Picture 1029" descr="Trc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2055813"/>
            <a:ext cx="2238375" cy="223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2" name="Picture 1030" descr="Trcil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413" y="2116138"/>
            <a:ext cx="2560637" cy="219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3" name="Picture 1031" descr="ohctr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425" y="2054225"/>
            <a:ext cx="1714500" cy="235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nerve</a:t>
            </a:r>
          </a:p>
        </p:txBody>
      </p:sp>
      <p:grpSp>
        <p:nvGrpSpPr>
          <p:cNvPr id="100355" name="Group 12"/>
          <p:cNvGrpSpPr>
            <a:grpSpLocks/>
          </p:cNvGrpSpPr>
          <p:nvPr/>
        </p:nvGrpSpPr>
        <p:grpSpPr bwMode="auto">
          <a:xfrm>
            <a:off x="1674813" y="1770063"/>
            <a:ext cx="6207125" cy="3221037"/>
            <a:chOff x="1055" y="1371"/>
            <a:chExt cx="3910" cy="2029"/>
          </a:xfrm>
        </p:grpSpPr>
        <p:sp>
          <p:nvSpPr>
            <p:cNvPr id="100357" name="Rectangle 11"/>
            <p:cNvSpPr>
              <a:spLocks noChangeArrowheads="1"/>
            </p:cNvSpPr>
            <p:nvPr/>
          </p:nvSpPr>
          <p:spPr bwMode="auto">
            <a:xfrm>
              <a:off x="1055" y="1371"/>
              <a:ext cx="3910" cy="2029"/>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100358" name="Picture 9" descr="ane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 y="1604"/>
              <a:ext cx="2808" cy="1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0356" name="Text Box 4"/>
          <p:cNvSpPr txBox="1">
            <a:spLocks noChangeArrowheads="1"/>
          </p:cNvSpPr>
          <p:nvPr/>
        </p:nvSpPr>
        <p:spPr bwMode="auto">
          <a:xfrm>
            <a:off x="2143125" y="5026025"/>
            <a:ext cx="5283049" cy="1685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10000"/>
              </a:lnSpc>
              <a:buFontTx/>
              <a:buChar char="•"/>
            </a:pPr>
            <a:r>
              <a:rPr lang="fr-FR" dirty="0">
                <a:solidFill>
                  <a:srgbClr val="000000"/>
                </a:solidFill>
              </a:rPr>
              <a:t> 30000 </a:t>
            </a:r>
            <a:r>
              <a:rPr lang="fr-FR" dirty="0" err="1">
                <a:solidFill>
                  <a:srgbClr val="000000"/>
                </a:solidFill>
              </a:rPr>
              <a:t>afferent</a:t>
            </a:r>
            <a:r>
              <a:rPr lang="fr-FR" dirty="0">
                <a:solidFill>
                  <a:srgbClr val="000000"/>
                </a:solidFill>
              </a:rPr>
              <a:t> </a:t>
            </a:r>
            <a:r>
              <a:rPr lang="fr-FR" dirty="0" err="1">
                <a:solidFill>
                  <a:srgbClr val="000000"/>
                </a:solidFill>
              </a:rPr>
              <a:t>fibers</a:t>
            </a:r>
            <a:endParaRPr lang="fr-FR" dirty="0">
              <a:solidFill>
                <a:srgbClr val="000000"/>
              </a:solidFill>
            </a:endParaRPr>
          </a:p>
          <a:p>
            <a:pPr>
              <a:lnSpc>
                <a:spcPct val="110000"/>
              </a:lnSpc>
              <a:buFontTx/>
              <a:buChar char="•"/>
            </a:pPr>
            <a:r>
              <a:rPr lang="fr-FR" dirty="0">
                <a:solidFill>
                  <a:srgbClr val="000000"/>
                </a:solidFill>
              </a:rPr>
              <a:t> Type 1: 90%, </a:t>
            </a:r>
            <a:r>
              <a:rPr lang="fr-FR" dirty="0" err="1">
                <a:solidFill>
                  <a:srgbClr val="000000"/>
                </a:solidFill>
              </a:rPr>
              <a:t>inner</a:t>
            </a:r>
            <a:r>
              <a:rPr lang="fr-FR" dirty="0">
                <a:solidFill>
                  <a:srgbClr val="000000"/>
                </a:solidFill>
              </a:rPr>
              <a:t> </a:t>
            </a:r>
            <a:r>
              <a:rPr lang="fr-FR" dirty="0" err="1">
                <a:solidFill>
                  <a:srgbClr val="000000"/>
                </a:solidFill>
              </a:rPr>
              <a:t>hair</a:t>
            </a:r>
            <a:r>
              <a:rPr lang="fr-FR" dirty="0">
                <a:solidFill>
                  <a:srgbClr val="000000"/>
                </a:solidFill>
              </a:rPr>
              <a:t> </a:t>
            </a:r>
            <a:r>
              <a:rPr lang="fr-FR" dirty="0" err="1">
                <a:solidFill>
                  <a:srgbClr val="000000"/>
                </a:solidFill>
              </a:rPr>
              <a:t>cells</a:t>
            </a:r>
            <a:endParaRPr lang="fr-FR" dirty="0">
              <a:solidFill>
                <a:srgbClr val="000000"/>
              </a:solidFill>
            </a:endParaRPr>
          </a:p>
          <a:p>
            <a:pPr>
              <a:lnSpc>
                <a:spcPct val="110000"/>
              </a:lnSpc>
              <a:buFontTx/>
              <a:buChar char="•"/>
            </a:pPr>
            <a:r>
              <a:rPr lang="fr-FR" dirty="0">
                <a:solidFill>
                  <a:srgbClr val="000000"/>
                </a:solidFill>
              </a:rPr>
              <a:t> Type 2: 10%, </a:t>
            </a:r>
            <a:r>
              <a:rPr lang="fr-FR" dirty="0" err="1">
                <a:solidFill>
                  <a:srgbClr val="000000"/>
                </a:solidFill>
              </a:rPr>
              <a:t>outer</a:t>
            </a:r>
            <a:r>
              <a:rPr lang="fr-FR" dirty="0">
                <a:solidFill>
                  <a:srgbClr val="000000"/>
                </a:solidFill>
              </a:rPr>
              <a:t> </a:t>
            </a:r>
            <a:r>
              <a:rPr lang="fr-FR" dirty="0" err="1">
                <a:solidFill>
                  <a:srgbClr val="000000"/>
                </a:solidFill>
              </a:rPr>
              <a:t>hair</a:t>
            </a:r>
            <a:r>
              <a:rPr lang="fr-FR" dirty="0">
                <a:solidFill>
                  <a:srgbClr val="000000"/>
                </a:solidFill>
              </a:rPr>
              <a:t> </a:t>
            </a:r>
            <a:r>
              <a:rPr lang="fr-FR" dirty="0" err="1">
                <a:solidFill>
                  <a:srgbClr val="000000"/>
                </a:solidFill>
              </a:rPr>
              <a:t>cells</a:t>
            </a:r>
            <a:endParaRPr lang="fr-FR" dirty="0">
              <a:solidFill>
                <a:srgbClr val="000000"/>
              </a:solidFill>
            </a:endParaRPr>
          </a:p>
          <a:p>
            <a:pPr>
              <a:lnSpc>
                <a:spcPct val="110000"/>
              </a:lnSpc>
              <a:buFontTx/>
              <a:buChar char="•"/>
            </a:pPr>
            <a:r>
              <a:rPr lang="fr-FR" dirty="0">
                <a:solidFill>
                  <a:srgbClr val="000000"/>
                </a:solidFill>
              </a:rPr>
              <a:t> 1500 </a:t>
            </a:r>
            <a:r>
              <a:rPr lang="fr-FR" dirty="0" err="1">
                <a:solidFill>
                  <a:srgbClr val="000000"/>
                </a:solidFill>
              </a:rPr>
              <a:t>efferent</a:t>
            </a:r>
            <a:r>
              <a:rPr lang="fr-FR" dirty="0">
                <a:solidFill>
                  <a:srgbClr val="000000"/>
                </a:solidFill>
              </a:rPr>
              <a:t> </a:t>
            </a:r>
            <a:r>
              <a:rPr lang="fr-FR" dirty="0" err="1">
                <a:solidFill>
                  <a:srgbClr val="000000"/>
                </a:solidFill>
              </a:rPr>
              <a:t>fibers</a:t>
            </a:r>
            <a:r>
              <a:rPr lang="fr-FR" dirty="0">
                <a:solidFill>
                  <a:srgbClr val="000000"/>
                </a:solidFill>
              </a:rPr>
              <a:t>, </a:t>
            </a:r>
            <a:r>
              <a:rPr lang="fr-FR" dirty="0" err="1">
                <a:solidFill>
                  <a:srgbClr val="000000"/>
                </a:solidFill>
              </a:rPr>
              <a:t>outer</a:t>
            </a:r>
            <a:r>
              <a:rPr lang="fr-FR" dirty="0">
                <a:solidFill>
                  <a:srgbClr val="000000"/>
                </a:solidFill>
              </a:rPr>
              <a:t> </a:t>
            </a:r>
            <a:r>
              <a:rPr lang="fr-FR" dirty="0" err="1">
                <a:solidFill>
                  <a:srgbClr val="000000"/>
                </a:solidFill>
              </a:rPr>
              <a:t>hair</a:t>
            </a:r>
            <a:r>
              <a:rPr lang="fr-FR" dirty="0">
                <a:solidFill>
                  <a:srgbClr val="000000"/>
                </a:solidFill>
              </a:rPr>
              <a:t> </a:t>
            </a:r>
            <a:r>
              <a:rPr lang="fr-FR" dirty="0" err="1">
                <a:solidFill>
                  <a:srgbClr val="000000"/>
                </a:solidFill>
              </a:rPr>
              <a:t>cells</a:t>
            </a:r>
            <a:r>
              <a:rPr lang="fr-FR" dirty="0">
                <a:solidFill>
                  <a:srgbClr val="000000"/>
                </a:solidFill>
              </a:rPr>
              <a:t>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nerve</a:t>
            </a:r>
          </a:p>
        </p:txBody>
      </p:sp>
      <p:pic>
        <p:nvPicPr>
          <p:cNvPr id="101379" name="Picture 7" descr="AN-t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63" y="1749425"/>
            <a:ext cx="5727700" cy="343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Box 3"/>
          <p:cNvSpPr txBox="1">
            <a:spLocks noChangeArrowheads="1"/>
          </p:cNvSpPr>
          <p:nvPr/>
        </p:nvSpPr>
        <p:spPr bwMode="auto">
          <a:xfrm>
            <a:off x="512763" y="5119688"/>
            <a:ext cx="85074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Characteristic</a:t>
            </a:r>
            <a:r>
              <a:rPr lang="es-ES" dirty="0">
                <a:solidFill>
                  <a:srgbClr val="000000"/>
                </a:solidFill>
              </a:rPr>
              <a:t> </a:t>
            </a:r>
            <a:r>
              <a:rPr lang="es-ES" dirty="0" err="1">
                <a:solidFill>
                  <a:srgbClr val="000000"/>
                </a:solidFill>
              </a:rPr>
              <a:t>frequency</a:t>
            </a:r>
            <a:r>
              <a:rPr lang="es-ES" dirty="0">
                <a:solidFill>
                  <a:srgbClr val="000000"/>
                </a:solidFill>
              </a:rPr>
              <a:t> </a:t>
            </a:r>
            <a:r>
              <a:rPr lang="es-ES" dirty="0" err="1">
                <a:solidFill>
                  <a:srgbClr val="000000"/>
                </a:solidFill>
              </a:rPr>
              <a:t>determined</a:t>
            </a:r>
            <a:r>
              <a:rPr lang="es-ES" dirty="0">
                <a:solidFill>
                  <a:srgbClr val="000000"/>
                </a:solidFill>
              </a:rPr>
              <a:t> </a:t>
            </a:r>
            <a:r>
              <a:rPr lang="es-ES" dirty="0" err="1">
                <a:solidFill>
                  <a:srgbClr val="000000"/>
                </a:solidFill>
              </a:rPr>
              <a:t>by</a:t>
            </a:r>
            <a:r>
              <a:rPr lang="es-ES" dirty="0">
                <a:solidFill>
                  <a:srgbClr val="000000"/>
                </a:solidFill>
              </a:rPr>
              <a:t> </a:t>
            </a:r>
            <a:r>
              <a:rPr lang="es-ES" dirty="0" err="1">
                <a:solidFill>
                  <a:srgbClr val="000000"/>
                </a:solidFill>
              </a:rPr>
              <a:t>tonotopy</a:t>
            </a:r>
            <a:endParaRPr lang="es-ES" dirty="0">
              <a:solidFill>
                <a:srgbClr val="000000"/>
              </a:solidFill>
            </a:endParaRPr>
          </a:p>
          <a:p>
            <a:endParaRPr lang="fr-FR" altLang="ja-JP"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nerve</a:t>
            </a:r>
          </a:p>
        </p:txBody>
      </p:sp>
      <p:sp>
        <p:nvSpPr>
          <p:cNvPr id="12" name="Text Box 3"/>
          <p:cNvSpPr txBox="1">
            <a:spLocks noChangeArrowheads="1"/>
          </p:cNvSpPr>
          <p:nvPr/>
        </p:nvSpPr>
        <p:spPr bwMode="auto">
          <a:xfrm>
            <a:off x="512763" y="5119688"/>
            <a:ext cx="8507412"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Phase</a:t>
            </a:r>
            <a:r>
              <a:rPr lang="es-ES" dirty="0">
                <a:solidFill>
                  <a:srgbClr val="000000"/>
                </a:solidFill>
              </a:rPr>
              <a:t> </a:t>
            </a:r>
            <a:r>
              <a:rPr lang="es-ES" dirty="0" err="1">
                <a:solidFill>
                  <a:srgbClr val="000000"/>
                </a:solidFill>
              </a:rPr>
              <a:t>locking</a:t>
            </a:r>
            <a:r>
              <a:rPr lang="es-ES" dirty="0">
                <a:solidFill>
                  <a:srgbClr val="000000"/>
                </a:solidFill>
              </a:rPr>
              <a:t> in </a:t>
            </a:r>
            <a:r>
              <a:rPr lang="es-ES" dirty="0" err="1">
                <a:solidFill>
                  <a:srgbClr val="000000"/>
                </a:solidFill>
              </a:rPr>
              <a:t>the</a:t>
            </a:r>
            <a:r>
              <a:rPr lang="es-ES" dirty="0">
                <a:solidFill>
                  <a:srgbClr val="000000"/>
                </a:solidFill>
              </a:rPr>
              <a:t> </a:t>
            </a:r>
            <a:r>
              <a:rPr lang="es-ES" dirty="0" err="1">
                <a:solidFill>
                  <a:srgbClr val="000000"/>
                </a:solidFill>
              </a:rPr>
              <a:t>nerve</a:t>
            </a:r>
            <a:endParaRPr lang="es-ES" dirty="0">
              <a:solidFill>
                <a:srgbClr val="000000"/>
              </a:solidFill>
            </a:endParaRPr>
          </a:p>
          <a:p>
            <a:pPr>
              <a:lnSpc>
                <a:spcPct val="150000"/>
              </a:lnSpc>
              <a:buFontTx/>
              <a:buChar char="•"/>
            </a:pPr>
            <a:r>
              <a:rPr lang="es-ES" dirty="0">
                <a:solidFill>
                  <a:srgbClr val="000000"/>
                </a:solidFill>
              </a:rPr>
              <a:t> </a:t>
            </a:r>
            <a:r>
              <a:rPr lang="es-ES" dirty="0" err="1">
                <a:solidFill>
                  <a:srgbClr val="000000"/>
                </a:solidFill>
              </a:rPr>
              <a:t>Upper</a:t>
            </a:r>
            <a:r>
              <a:rPr lang="es-ES" dirty="0">
                <a:solidFill>
                  <a:srgbClr val="000000"/>
                </a:solidFill>
              </a:rPr>
              <a:t> </a:t>
            </a:r>
            <a:r>
              <a:rPr lang="es-ES" dirty="0" err="1">
                <a:solidFill>
                  <a:srgbClr val="000000"/>
                </a:solidFill>
              </a:rPr>
              <a:t>frequency</a:t>
            </a:r>
            <a:r>
              <a:rPr lang="es-ES" dirty="0">
                <a:solidFill>
                  <a:srgbClr val="000000"/>
                </a:solidFill>
              </a:rPr>
              <a:t> </a:t>
            </a:r>
            <a:r>
              <a:rPr lang="es-ES" dirty="0" err="1">
                <a:solidFill>
                  <a:srgbClr val="000000"/>
                </a:solidFill>
              </a:rPr>
              <a:t>limit</a:t>
            </a:r>
            <a:r>
              <a:rPr lang="es-ES" dirty="0">
                <a:solidFill>
                  <a:srgbClr val="000000"/>
                </a:solidFill>
              </a:rPr>
              <a:t> </a:t>
            </a:r>
            <a:r>
              <a:rPr lang="es-ES" dirty="0" err="1">
                <a:solidFill>
                  <a:srgbClr val="000000"/>
                </a:solidFill>
              </a:rPr>
              <a:t>on</a:t>
            </a:r>
            <a:r>
              <a:rPr lang="es-ES" dirty="0">
                <a:solidFill>
                  <a:srgbClr val="000000"/>
                </a:solidFill>
              </a:rPr>
              <a:t> </a:t>
            </a:r>
            <a:r>
              <a:rPr lang="es-ES" dirty="0" err="1">
                <a:solidFill>
                  <a:srgbClr val="000000"/>
                </a:solidFill>
              </a:rPr>
              <a:t>accurate</a:t>
            </a:r>
            <a:r>
              <a:rPr lang="es-ES" dirty="0">
                <a:solidFill>
                  <a:srgbClr val="000000"/>
                </a:solidFill>
              </a:rPr>
              <a:t> </a:t>
            </a:r>
            <a:r>
              <a:rPr lang="es-ES" dirty="0" err="1">
                <a:solidFill>
                  <a:srgbClr val="000000"/>
                </a:solidFill>
              </a:rPr>
              <a:t>phase</a:t>
            </a:r>
            <a:r>
              <a:rPr lang="es-ES" dirty="0">
                <a:solidFill>
                  <a:srgbClr val="000000"/>
                </a:solidFill>
              </a:rPr>
              <a:t> </a:t>
            </a:r>
            <a:r>
              <a:rPr lang="es-ES" dirty="0" err="1">
                <a:solidFill>
                  <a:srgbClr val="000000"/>
                </a:solidFill>
              </a:rPr>
              <a:t>locking</a:t>
            </a:r>
            <a:endParaRPr lang="es-ES" dirty="0">
              <a:solidFill>
                <a:srgbClr val="000000"/>
              </a:solidFill>
            </a:endParaRPr>
          </a:p>
          <a:p>
            <a:endParaRPr lang="fr-FR" altLang="ja-JP" dirty="0">
              <a:solidFill>
                <a:schemeClr val="bg2"/>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9063" y="1847850"/>
            <a:ext cx="3025775" cy="300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5"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1846263"/>
            <a:ext cx="2908300" cy="294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nerve</a:t>
            </a:r>
          </a:p>
        </p:txBody>
      </p:sp>
      <p:pic>
        <p:nvPicPr>
          <p:cNvPr id="103427" name="Picture 6" descr="AN-fibers-threshol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63" y="1573213"/>
            <a:ext cx="3810000" cy="3554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8" name="Text Box 3"/>
          <p:cNvSpPr txBox="1">
            <a:spLocks noChangeArrowheads="1"/>
          </p:cNvSpPr>
          <p:nvPr/>
        </p:nvSpPr>
        <p:spPr bwMode="auto">
          <a:xfrm>
            <a:off x="512763" y="5119688"/>
            <a:ext cx="85074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Different</a:t>
            </a:r>
            <a:r>
              <a:rPr lang="es-ES" dirty="0">
                <a:solidFill>
                  <a:srgbClr val="000000"/>
                </a:solidFill>
              </a:rPr>
              <a:t> </a:t>
            </a:r>
            <a:r>
              <a:rPr lang="es-ES" dirty="0" err="1">
                <a:solidFill>
                  <a:srgbClr val="000000"/>
                </a:solidFill>
              </a:rPr>
              <a:t>types</a:t>
            </a:r>
            <a:r>
              <a:rPr lang="es-ES" dirty="0">
                <a:solidFill>
                  <a:srgbClr val="000000"/>
                </a:solidFill>
              </a:rPr>
              <a:t> </a:t>
            </a:r>
            <a:r>
              <a:rPr lang="es-ES" dirty="0" err="1">
                <a:solidFill>
                  <a:srgbClr val="000000"/>
                </a:solidFill>
              </a:rPr>
              <a:t>of</a:t>
            </a:r>
            <a:r>
              <a:rPr lang="es-ES" dirty="0">
                <a:solidFill>
                  <a:srgbClr val="000000"/>
                </a:solidFill>
              </a:rPr>
              <a:t> </a:t>
            </a:r>
            <a:r>
              <a:rPr lang="es-ES" dirty="0" err="1">
                <a:solidFill>
                  <a:srgbClr val="000000"/>
                </a:solidFill>
              </a:rPr>
              <a:t>afferent</a:t>
            </a:r>
            <a:r>
              <a:rPr lang="es-ES" dirty="0">
                <a:solidFill>
                  <a:srgbClr val="000000"/>
                </a:solidFill>
              </a:rPr>
              <a:t> </a:t>
            </a:r>
            <a:r>
              <a:rPr lang="es-ES" dirty="0" err="1">
                <a:solidFill>
                  <a:srgbClr val="000000"/>
                </a:solidFill>
              </a:rPr>
              <a:t>fibres</a:t>
            </a:r>
            <a:endParaRPr lang="es-ES" dirty="0">
              <a:solidFill>
                <a:srgbClr val="000000"/>
              </a:solidFill>
            </a:endParaRPr>
          </a:p>
          <a:p>
            <a:endParaRPr lang="fr-FR" altLang="ja-JP" dirty="0">
              <a:solidFill>
                <a:schemeClr val="bg2"/>
              </a:solidFil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And then?</a:t>
            </a:r>
          </a:p>
        </p:txBody>
      </p:sp>
      <p:pic>
        <p:nvPicPr>
          <p:cNvPr id="104451"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9821" y="1589088"/>
            <a:ext cx="2944358" cy="39314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3"/>
          <p:cNvSpPr txBox="1">
            <a:spLocks noChangeArrowheads="1"/>
          </p:cNvSpPr>
          <p:nvPr/>
        </p:nvSpPr>
        <p:spPr bwMode="auto">
          <a:xfrm>
            <a:off x="553043" y="6073170"/>
            <a:ext cx="8507412"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Many</a:t>
            </a:r>
            <a:r>
              <a:rPr lang="es-ES" dirty="0">
                <a:solidFill>
                  <a:srgbClr val="000000"/>
                </a:solidFill>
              </a:rPr>
              <a:t> sub-cortical </a:t>
            </a:r>
            <a:r>
              <a:rPr lang="es-ES" dirty="0" err="1">
                <a:solidFill>
                  <a:srgbClr val="000000"/>
                </a:solidFill>
              </a:rPr>
              <a:t>processing</a:t>
            </a:r>
            <a:r>
              <a:rPr lang="es-ES" dirty="0">
                <a:solidFill>
                  <a:srgbClr val="000000"/>
                </a:solidFill>
              </a:rPr>
              <a:t> </a:t>
            </a:r>
            <a:r>
              <a:rPr lang="es-ES" dirty="0" err="1">
                <a:solidFill>
                  <a:srgbClr val="000000"/>
                </a:solidFill>
              </a:rPr>
              <a:t>stages</a:t>
            </a:r>
            <a:endParaRPr lang="es-ES" dirty="0">
              <a:solidFill>
                <a:srgbClr val="000000"/>
              </a:solidFill>
            </a:endParaRPr>
          </a:p>
        </p:txBody>
      </p:sp>
    </p:spTree>
    <p:extLst>
      <p:ext uri="{BB962C8B-B14F-4D97-AF65-F5344CB8AC3E}">
        <p14:creationId xmlns:p14="http://schemas.microsoft.com/office/powerpoint/2010/main" val="20090273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And then?</a:t>
            </a:r>
          </a:p>
        </p:txBody>
      </p:sp>
      <p:pic>
        <p:nvPicPr>
          <p:cNvPr id="2" name="Picture 1" descr="cortex-IC-MGB-labeled-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632" y="1589088"/>
            <a:ext cx="6932736" cy="4161522"/>
          </a:xfrm>
          <a:prstGeom prst="rect">
            <a:avLst/>
          </a:prstGeom>
        </p:spPr>
      </p:pic>
      <p:sp>
        <p:nvSpPr>
          <p:cNvPr id="8" name="TextBox 7"/>
          <p:cNvSpPr txBox="1"/>
          <p:nvPr/>
        </p:nvSpPr>
        <p:spPr>
          <a:xfrm>
            <a:off x="6212062" y="5750610"/>
            <a:ext cx="1961131"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Sam Norman-</a:t>
            </a:r>
            <a:r>
              <a:rPr lang="en-US" sz="1200" i="1" dirty="0" err="1">
                <a:solidFill>
                  <a:schemeClr val="bg2"/>
                </a:solidFill>
              </a:rPr>
              <a:t>Haigneré</a:t>
            </a:r>
            <a:endParaRPr lang="en-US" sz="1200" i="1" dirty="0">
              <a:solidFill>
                <a:schemeClr val="bg2"/>
              </a:solidFill>
            </a:endParaRPr>
          </a:p>
        </p:txBody>
      </p:sp>
      <p:sp>
        <p:nvSpPr>
          <p:cNvPr id="7" name="Text Box 3">
            <a:extLst>
              <a:ext uri="{FF2B5EF4-FFF2-40B4-BE49-F238E27FC236}">
                <a16:creationId xmlns:a16="http://schemas.microsoft.com/office/drawing/2014/main" id="{6813A98D-B700-7C2E-8256-FB3F9B7473EF}"/>
              </a:ext>
            </a:extLst>
          </p:cNvPr>
          <p:cNvSpPr txBox="1">
            <a:spLocks noChangeArrowheads="1"/>
          </p:cNvSpPr>
          <p:nvPr/>
        </p:nvSpPr>
        <p:spPr bwMode="auto">
          <a:xfrm>
            <a:off x="553043" y="6073170"/>
            <a:ext cx="8507412"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Many</a:t>
            </a:r>
            <a:r>
              <a:rPr lang="es-ES" dirty="0">
                <a:solidFill>
                  <a:srgbClr val="000000"/>
                </a:solidFill>
              </a:rPr>
              <a:t> cortical </a:t>
            </a:r>
            <a:r>
              <a:rPr lang="es-ES" dirty="0" err="1">
                <a:solidFill>
                  <a:srgbClr val="000000"/>
                </a:solidFill>
              </a:rPr>
              <a:t>processing</a:t>
            </a:r>
            <a:r>
              <a:rPr lang="es-ES" dirty="0">
                <a:solidFill>
                  <a:srgbClr val="000000"/>
                </a:solidFill>
              </a:rPr>
              <a:t> </a:t>
            </a:r>
            <a:r>
              <a:rPr lang="es-ES" dirty="0" err="1">
                <a:solidFill>
                  <a:srgbClr val="000000"/>
                </a:solidFill>
              </a:rPr>
              <a:t>stages</a:t>
            </a:r>
            <a:endParaRPr lang="es-ES" dirty="0">
              <a:solidFill>
                <a:srgbClr val="000000"/>
              </a:solidFill>
            </a:endParaRPr>
          </a:p>
        </p:txBody>
      </p:sp>
    </p:spTree>
    <p:extLst>
      <p:ext uri="{BB962C8B-B14F-4D97-AF65-F5344CB8AC3E}">
        <p14:creationId xmlns:p14="http://schemas.microsoft.com/office/powerpoint/2010/main" val="37186630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pathways</a:t>
            </a:r>
          </a:p>
        </p:txBody>
      </p:sp>
      <p:sp>
        <p:nvSpPr>
          <p:cNvPr id="7" name="Text Box 3"/>
          <p:cNvSpPr txBox="1">
            <a:spLocks noChangeArrowheads="1"/>
          </p:cNvSpPr>
          <p:nvPr/>
        </p:nvSpPr>
        <p:spPr bwMode="auto">
          <a:xfrm>
            <a:off x="402662" y="6006322"/>
            <a:ext cx="8507412"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Anatomic</a:t>
            </a:r>
            <a:r>
              <a:rPr lang="es-ES" dirty="0">
                <a:solidFill>
                  <a:srgbClr val="000000"/>
                </a:solidFill>
              </a:rPr>
              <a:t> </a:t>
            </a:r>
            <a:r>
              <a:rPr lang="es-ES" dirty="0" err="1">
                <a:solidFill>
                  <a:srgbClr val="000000"/>
                </a:solidFill>
              </a:rPr>
              <a:t>variety</a:t>
            </a:r>
            <a:r>
              <a:rPr lang="es-ES" dirty="0">
                <a:solidFill>
                  <a:srgbClr val="000000"/>
                </a:solidFill>
              </a:rPr>
              <a:t> </a:t>
            </a:r>
            <a:r>
              <a:rPr lang="es-ES" dirty="0" err="1">
                <a:solidFill>
                  <a:srgbClr val="000000"/>
                </a:solidFill>
              </a:rPr>
              <a:t>starting</a:t>
            </a:r>
            <a:r>
              <a:rPr lang="es-ES" dirty="0">
                <a:solidFill>
                  <a:srgbClr val="000000"/>
                </a:solidFill>
              </a:rPr>
              <a:t> </a:t>
            </a:r>
            <a:r>
              <a:rPr lang="es-ES" dirty="0" err="1">
                <a:solidFill>
                  <a:srgbClr val="000000"/>
                </a:solidFill>
              </a:rPr>
              <a:t>from</a:t>
            </a:r>
            <a:r>
              <a:rPr lang="es-ES" dirty="0">
                <a:solidFill>
                  <a:srgbClr val="000000"/>
                </a:solidFill>
              </a:rPr>
              <a:t> </a:t>
            </a:r>
            <a:r>
              <a:rPr lang="es-ES" dirty="0" err="1">
                <a:solidFill>
                  <a:srgbClr val="000000"/>
                </a:solidFill>
              </a:rPr>
              <a:t>cochlear</a:t>
            </a:r>
            <a:r>
              <a:rPr lang="es-ES" dirty="0">
                <a:solidFill>
                  <a:srgbClr val="000000"/>
                </a:solidFill>
              </a:rPr>
              <a:t> </a:t>
            </a:r>
            <a:r>
              <a:rPr lang="es-ES" dirty="0" err="1">
                <a:solidFill>
                  <a:srgbClr val="000000"/>
                </a:solidFill>
              </a:rPr>
              <a:t>nucleus</a:t>
            </a:r>
            <a:endParaRPr lang="es-ES" dirty="0">
              <a:solidFill>
                <a:srgbClr val="000000"/>
              </a:solidFill>
            </a:endParaRPr>
          </a:p>
        </p:txBody>
      </p:sp>
      <p:pic>
        <p:nvPicPr>
          <p:cNvPr id="8" name="Picture 7" descr="fneur-06-00053-g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276" y="2863148"/>
            <a:ext cx="6349420" cy="3117105"/>
          </a:xfrm>
          <a:prstGeom prst="rect">
            <a:avLst/>
          </a:prstGeom>
        </p:spPr>
      </p:pic>
      <p:sp>
        <p:nvSpPr>
          <p:cNvPr id="9" name="TextBox 8"/>
          <p:cNvSpPr txBox="1"/>
          <p:nvPr/>
        </p:nvSpPr>
        <p:spPr>
          <a:xfrm>
            <a:off x="7484109" y="5912521"/>
            <a:ext cx="1659891" cy="276999"/>
          </a:xfrm>
          <a:prstGeom prst="rect">
            <a:avLst/>
          </a:prstGeom>
          <a:noFill/>
        </p:spPr>
        <p:txBody>
          <a:bodyPr wrap="none" rtlCol="0">
            <a:spAutoFit/>
          </a:bodyPr>
          <a:lstStyle/>
          <a:p>
            <a:r>
              <a:rPr lang="de-DE" sz="1200" i="1" dirty="0" err="1">
                <a:solidFill>
                  <a:schemeClr val="bg2"/>
                </a:solidFill>
              </a:rPr>
              <a:t>Coomber</a:t>
            </a:r>
            <a:r>
              <a:rPr lang="de-DE" sz="1200" i="1" dirty="0">
                <a:solidFill>
                  <a:schemeClr val="bg2"/>
                </a:solidFill>
              </a:rPr>
              <a:t> et al., 2015</a:t>
            </a:r>
            <a:endParaRPr lang="en-US" sz="1200" i="1" dirty="0">
              <a:solidFill>
                <a:schemeClr val="bg2"/>
              </a:solidFill>
            </a:endParaRPr>
          </a:p>
        </p:txBody>
      </p:sp>
      <p:pic>
        <p:nvPicPr>
          <p:cNvPr id="5" name="Picture 4"/>
          <p:cNvPicPr>
            <a:picLocks noChangeAspect="1"/>
          </p:cNvPicPr>
          <p:nvPr/>
        </p:nvPicPr>
        <p:blipFill>
          <a:blip r:embed="rId4"/>
          <a:stretch>
            <a:fillRect/>
          </a:stretch>
        </p:blipFill>
        <p:spPr>
          <a:xfrm>
            <a:off x="0" y="1821427"/>
            <a:ext cx="4800600" cy="2413000"/>
          </a:xfrm>
          <a:prstGeom prst="rect">
            <a:avLst/>
          </a:prstGeom>
        </p:spPr>
      </p:pic>
      <p:sp>
        <p:nvSpPr>
          <p:cNvPr id="12" name="TextBox 11"/>
          <p:cNvSpPr txBox="1"/>
          <p:nvPr/>
        </p:nvSpPr>
        <p:spPr>
          <a:xfrm>
            <a:off x="0" y="4176515"/>
            <a:ext cx="2370948" cy="276999"/>
          </a:xfrm>
          <a:prstGeom prst="rect">
            <a:avLst/>
          </a:prstGeom>
          <a:noFill/>
        </p:spPr>
        <p:txBody>
          <a:bodyPr wrap="none" rtlCol="0">
            <a:spAutoFit/>
          </a:bodyPr>
          <a:lstStyle/>
          <a:p>
            <a:r>
              <a:rPr lang="de-DE" sz="1200" i="1" dirty="0">
                <a:solidFill>
                  <a:schemeClr val="bg2"/>
                </a:solidFill>
              </a:rPr>
              <a:t>Wimmer, </a:t>
            </a:r>
            <a:r>
              <a:rPr lang="de-DE" sz="1200" i="1" dirty="0" err="1">
                <a:solidFill>
                  <a:schemeClr val="bg2"/>
                </a:solidFill>
              </a:rPr>
              <a:t>Nevia</a:t>
            </a:r>
            <a:r>
              <a:rPr lang="de-DE" sz="1200" i="1" dirty="0">
                <a:solidFill>
                  <a:schemeClr val="bg2"/>
                </a:solidFill>
              </a:rPr>
              <a:t>, &amp; </a:t>
            </a:r>
            <a:r>
              <a:rPr lang="de-DE" sz="1200" i="1" dirty="0" err="1">
                <a:solidFill>
                  <a:schemeClr val="bg2"/>
                </a:solidFill>
              </a:rPr>
              <a:t>Kuner</a:t>
            </a:r>
            <a:r>
              <a:rPr lang="de-DE" sz="1200" i="1" dirty="0">
                <a:solidFill>
                  <a:schemeClr val="bg2"/>
                </a:solidFill>
              </a:rPr>
              <a:t>., 2004</a:t>
            </a:r>
            <a:endParaRPr lang="en-US" sz="1200" i="1" dirty="0">
              <a:solidFill>
                <a:schemeClr val="bg2"/>
              </a:solidFill>
            </a:endParaRPr>
          </a:p>
        </p:txBody>
      </p:sp>
    </p:spTree>
    <p:extLst>
      <p:ext uri="{BB962C8B-B14F-4D97-AF65-F5344CB8AC3E}">
        <p14:creationId xmlns:p14="http://schemas.microsoft.com/office/powerpoint/2010/main" val="225973727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sp>
        <p:nvSpPr>
          <p:cNvPr id="6" name="Text Box 4"/>
          <p:cNvSpPr txBox="1">
            <a:spLocks noChangeArrowheads="1"/>
          </p:cNvSpPr>
          <p:nvPr/>
        </p:nvSpPr>
        <p:spPr bwMode="auto">
          <a:xfrm>
            <a:off x="0" y="868363"/>
            <a:ext cx="78486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sz="3200" kern="0" dirty="0">
                <a:solidFill>
                  <a:srgbClr val="333399"/>
                </a:solidFill>
              </a:rPr>
              <a:t>Auditory pathways</a:t>
            </a:r>
          </a:p>
        </p:txBody>
      </p:sp>
      <p:sp>
        <p:nvSpPr>
          <p:cNvPr id="7" name="Text Box 3"/>
          <p:cNvSpPr txBox="1">
            <a:spLocks noChangeArrowheads="1"/>
          </p:cNvSpPr>
          <p:nvPr/>
        </p:nvSpPr>
        <p:spPr bwMode="auto">
          <a:xfrm>
            <a:off x="402662" y="6006322"/>
            <a:ext cx="8507412"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50000"/>
              </a:lnSpc>
              <a:buFontTx/>
              <a:buChar char="•"/>
            </a:pPr>
            <a:r>
              <a:rPr lang="es-ES" dirty="0">
                <a:solidFill>
                  <a:srgbClr val="000000"/>
                </a:solidFill>
              </a:rPr>
              <a:t> </a:t>
            </a:r>
            <a:r>
              <a:rPr lang="es-ES" dirty="0" err="1">
                <a:solidFill>
                  <a:srgbClr val="000000"/>
                </a:solidFill>
              </a:rPr>
              <a:t>The</a:t>
            </a:r>
            <a:r>
              <a:rPr lang="es-ES" dirty="0">
                <a:solidFill>
                  <a:srgbClr val="000000"/>
                </a:solidFill>
              </a:rPr>
              <a:t> </a:t>
            </a:r>
            <a:r>
              <a:rPr lang="es-ES" dirty="0" err="1">
                <a:solidFill>
                  <a:srgbClr val="000000"/>
                </a:solidFill>
              </a:rPr>
              <a:t>biggest</a:t>
            </a:r>
            <a:r>
              <a:rPr lang="es-ES" dirty="0">
                <a:solidFill>
                  <a:srgbClr val="000000"/>
                </a:solidFill>
              </a:rPr>
              <a:t> </a:t>
            </a:r>
            <a:r>
              <a:rPr lang="es-ES" dirty="0" err="1">
                <a:solidFill>
                  <a:srgbClr val="000000"/>
                </a:solidFill>
              </a:rPr>
              <a:t>synapse</a:t>
            </a:r>
            <a:r>
              <a:rPr lang="es-ES" dirty="0">
                <a:solidFill>
                  <a:srgbClr val="000000"/>
                </a:solidFill>
              </a:rPr>
              <a:t> in </a:t>
            </a:r>
            <a:r>
              <a:rPr lang="es-ES" dirty="0" err="1">
                <a:solidFill>
                  <a:srgbClr val="000000"/>
                </a:solidFill>
              </a:rPr>
              <a:t>the</a:t>
            </a:r>
            <a:r>
              <a:rPr lang="es-ES" dirty="0">
                <a:solidFill>
                  <a:srgbClr val="000000"/>
                </a:solidFill>
              </a:rPr>
              <a:t> human </a:t>
            </a:r>
            <a:r>
              <a:rPr lang="es-ES" dirty="0" err="1">
                <a:solidFill>
                  <a:srgbClr val="000000"/>
                </a:solidFill>
              </a:rPr>
              <a:t>brain</a:t>
            </a:r>
            <a:r>
              <a:rPr lang="es-ES" dirty="0">
                <a:solidFill>
                  <a:srgbClr val="000000"/>
                </a:solidFill>
              </a:rPr>
              <a:t> (</a:t>
            </a:r>
            <a:r>
              <a:rPr lang="es-ES" dirty="0" err="1">
                <a:solidFill>
                  <a:srgbClr val="000000"/>
                </a:solidFill>
              </a:rPr>
              <a:t>calyx</a:t>
            </a:r>
            <a:r>
              <a:rPr lang="es-ES" dirty="0">
                <a:solidFill>
                  <a:srgbClr val="000000"/>
                </a:solidFill>
              </a:rPr>
              <a:t> </a:t>
            </a:r>
            <a:r>
              <a:rPr lang="es-ES" dirty="0" err="1">
                <a:solidFill>
                  <a:srgbClr val="000000"/>
                </a:solidFill>
              </a:rPr>
              <a:t>of</a:t>
            </a:r>
            <a:r>
              <a:rPr lang="es-ES" dirty="0">
                <a:solidFill>
                  <a:srgbClr val="000000"/>
                </a:solidFill>
              </a:rPr>
              <a:t> </a:t>
            </a:r>
            <a:r>
              <a:rPr lang="es-ES" dirty="0" err="1">
                <a:solidFill>
                  <a:srgbClr val="000000"/>
                </a:solidFill>
              </a:rPr>
              <a:t>Held</a:t>
            </a:r>
            <a:r>
              <a:rPr lang="es-ES" dirty="0">
                <a:solidFill>
                  <a:srgbClr val="000000"/>
                </a:solidFill>
              </a:rPr>
              <a:t>)</a:t>
            </a:r>
          </a:p>
        </p:txBody>
      </p:sp>
      <p:pic>
        <p:nvPicPr>
          <p:cNvPr id="3" name="Picture 2" descr="calice-de-held_thum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467" y="1669102"/>
            <a:ext cx="4273495" cy="4246786"/>
          </a:xfrm>
          <a:prstGeom prst="rect">
            <a:avLst/>
          </a:prstGeom>
        </p:spPr>
      </p:pic>
      <p:pic>
        <p:nvPicPr>
          <p:cNvPr id="4" name="Picture 3" descr="Calyx of Held P30 meas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75" y="1933293"/>
            <a:ext cx="3830681" cy="3965882"/>
          </a:xfrm>
          <a:prstGeom prst="rect">
            <a:avLst/>
          </a:prstGeom>
        </p:spPr>
      </p:pic>
      <p:sp>
        <p:nvSpPr>
          <p:cNvPr id="8" name="TextBox 7"/>
          <p:cNvSpPr txBox="1"/>
          <p:nvPr/>
        </p:nvSpPr>
        <p:spPr>
          <a:xfrm>
            <a:off x="2723567" y="5879113"/>
            <a:ext cx="1388182" cy="276999"/>
          </a:xfrm>
          <a:prstGeom prst="rect">
            <a:avLst/>
          </a:prstGeom>
          <a:noFill/>
        </p:spPr>
        <p:txBody>
          <a:bodyPr wrap="none" rtlCol="0">
            <a:spAutoFit/>
          </a:bodyPr>
          <a:lstStyle/>
          <a:p>
            <a:r>
              <a:rPr lang="de-DE" sz="1200" i="1" dirty="0">
                <a:solidFill>
                  <a:schemeClr val="bg2"/>
                </a:solidFill>
              </a:rPr>
              <a:t>© </a:t>
            </a:r>
            <a:r>
              <a:rPr lang="en-US" sz="1200" i="1" dirty="0">
                <a:solidFill>
                  <a:schemeClr val="bg2"/>
                </a:solidFill>
              </a:rPr>
              <a:t>Thomas </a:t>
            </a:r>
            <a:r>
              <a:rPr lang="en-US" sz="1200" i="1" dirty="0" err="1">
                <a:solidFill>
                  <a:schemeClr val="bg2"/>
                </a:solidFill>
              </a:rPr>
              <a:t>Kuner</a:t>
            </a:r>
            <a:endParaRPr lang="en-US" sz="1200" i="1" dirty="0">
              <a:solidFill>
                <a:schemeClr val="bg2"/>
              </a:solidFill>
            </a:endParaRPr>
          </a:p>
        </p:txBody>
      </p:sp>
      <p:sp>
        <p:nvSpPr>
          <p:cNvPr id="9" name="TextBox 8"/>
          <p:cNvSpPr txBox="1"/>
          <p:nvPr/>
        </p:nvSpPr>
        <p:spPr>
          <a:xfrm>
            <a:off x="6616764" y="5879113"/>
            <a:ext cx="2126520" cy="276999"/>
          </a:xfrm>
          <a:prstGeom prst="rect">
            <a:avLst/>
          </a:prstGeom>
          <a:noFill/>
        </p:spPr>
        <p:txBody>
          <a:bodyPr wrap="none" rtlCol="0">
            <a:spAutoFit/>
          </a:bodyPr>
          <a:lstStyle/>
          <a:p>
            <a:r>
              <a:rPr lang="x-none" sz="1200" i="1" dirty="0">
                <a:solidFill>
                  <a:schemeClr val="bg2"/>
                </a:solidFill>
              </a:rPr>
              <a:t>Xiao et al., Nat Neuro, 2013</a:t>
            </a:r>
            <a:endParaRPr lang="en-US" sz="1200" i="1" dirty="0">
              <a:solidFill>
                <a:schemeClr val="bg2"/>
              </a:solidFill>
            </a:endParaRPr>
          </a:p>
        </p:txBody>
      </p:sp>
    </p:spTree>
    <p:extLst>
      <p:ext uri="{BB962C8B-B14F-4D97-AF65-F5344CB8AC3E}">
        <p14:creationId xmlns:p14="http://schemas.microsoft.com/office/powerpoint/2010/main" val="23755434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a:p>
            <a:pPr algn="ctr" eaLnBrk="1" fontAlgn="auto" hangingPunct="1">
              <a:spcBef>
                <a:spcPts val="0"/>
              </a:spcBef>
              <a:spcAft>
                <a:spcPts val="0"/>
              </a:spcAft>
              <a:defRPr/>
            </a:pPr>
            <a:endParaRPr lang="en-US" sz="3600" kern="0" dirty="0">
              <a:solidFill>
                <a:srgbClr val="FFFFFF"/>
              </a:solidFill>
            </a:endParaRPr>
          </a:p>
        </p:txBody>
      </p:sp>
      <p:pic>
        <p:nvPicPr>
          <p:cNvPr id="7" name="Picture 6" descr="Lwave-Red-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932" y="1960808"/>
            <a:ext cx="6282584" cy="2094195"/>
          </a:xfrm>
          <a:prstGeom prst="rect">
            <a:avLst/>
          </a:prstGeom>
        </p:spPr>
      </p:pic>
      <p:sp>
        <p:nvSpPr>
          <p:cNvPr id="6" name="Rectangle 22">
            <a:extLst>
              <a:ext uri="{FF2B5EF4-FFF2-40B4-BE49-F238E27FC236}">
                <a16:creationId xmlns:a16="http://schemas.microsoft.com/office/drawing/2014/main" id="{BCB5D772-CE2C-F64C-84CA-B86C3526F3F1}"/>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Propagates</a:t>
            </a:r>
            <a:r>
              <a:rPr lang="fr-FR" sz="2400" dirty="0">
                <a:solidFill>
                  <a:srgbClr val="000000"/>
                </a:solidFill>
                <a:latin typeface="Arial"/>
              </a:rPr>
              <a:t> as an </a:t>
            </a:r>
            <a:r>
              <a:rPr lang="fr-FR" sz="2400" dirty="0" err="1">
                <a:solidFill>
                  <a:srgbClr val="000000"/>
                </a:solidFill>
                <a:latin typeface="Arial"/>
              </a:rPr>
              <a:t>acoustic</a:t>
            </a:r>
            <a:r>
              <a:rPr lang="fr-FR" sz="2400" dirty="0">
                <a:solidFill>
                  <a:srgbClr val="000000"/>
                </a:solidFill>
                <a:latin typeface="Arial"/>
              </a:rPr>
              <a:t> </a:t>
            </a:r>
            <a:r>
              <a:rPr lang="fr-FR" sz="2400" dirty="0" err="1">
                <a:solidFill>
                  <a:srgbClr val="000000"/>
                </a:solidFill>
                <a:latin typeface="Arial"/>
              </a:rPr>
              <a:t>wave</a:t>
            </a:r>
            <a:endParaRPr lang="fr-FR" sz="2400" dirty="0">
              <a:solidFill>
                <a:srgbClr val="000000"/>
              </a:solidFill>
              <a:latin typeface="Arial"/>
            </a:endParaRPr>
          </a:p>
          <a:p>
            <a:pPr marL="0" marR="0" lvl="0" indent="0" algn="l" defTabSz="457200" rtl="0" eaLnBrk="0" fontAlgn="base" latinLnBrk="0" hangingPunct="0">
              <a:lnSpc>
                <a:spcPct val="125000"/>
              </a:lnSpc>
              <a:spcBef>
                <a:spcPts val="600"/>
              </a:spcBef>
              <a:spcAft>
                <a:spcPct val="0"/>
              </a:spcAft>
              <a:buClrTx/>
              <a:buSzTx/>
              <a:buNone/>
              <a:tabLst/>
              <a:defRPr/>
            </a:pPr>
            <a:r>
              <a:rPr kumimoji="0" lang="fr-FR" sz="2400" b="0" i="1" u="none" strike="noStrike" kern="1200" cap="none" spc="0" normalizeH="0" baseline="0" noProof="0" dirty="0">
                <a:ln>
                  <a:noFill/>
                </a:ln>
                <a:solidFill>
                  <a:srgbClr val="000000"/>
                </a:solidFill>
                <a:effectLst/>
                <a:uLnTx/>
                <a:uFillTx/>
                <a:latin typeface="Arial"/>
                <a:ea typeface="ＭＳ Ｐゴシック" charset="0"/>
              </a:rPr>
              <a:t>-&gt; How to </a:t>
            </a:r>
            <a:r>
              <a:rPr kumimoji="0" lang="fr-FR" sz="2400" b="0" i="1" u="none" strike="noStrike" kern="1200" cap="none" spc="0" normalizeH="0" baseline="0" noProof="0" dirty="0" err="1">
                <a:ln>
                  <a:noFill/>
                </a:ln>
                <a:solidFill>
                  <a:srgbClr val="000000"/>
                </a:solidFill>
                <a:effectLst/>
                <a:uLnTx/>
                <a:uFillTx/>
                <a:latin typeface="Arial"/>
                <a:ea typeface="ＭＳ Ｐゴシック" charset="0"/>
              </a:rPr>
              <a:t>represent</a:t>
            </a:r>
            <a:r>
              <a:rPr kumimoji="0" lang="fr-FR" sz="2400" b="0" i="1" u="none" strike="noStrike" kern="1200" cap="none" spc="0" normalizeH="0" baseline="0" noProof="0" dirty="0">
                <a:ln>
                  <a:noFill/>
                </a:ln>
                <a:solidFill>
                  <a:srgbClr val="000000"/>
                </a:solidFill>
                <a:effectLst/>
                <a:uLnTx/>
                <a:uFillTx/>
                <a:latin typeface="Arial"/>
                <a:ea typeface="ＭＳ Ｐゴシック" charset="0"/>
              </a:rPr>
              <a:t> </a:t>
            </a:r>
            <a:r>
              <a:rPr kumimoji="0" lang="fr-FR" sz="2400" b="0" i="1" u="none" strike="noStrike" kern="1200" cap="none" spc="0" normalizeH="0" baseline="0" noProof="0" dirty="0" err="1">
                <a:ln>
                  <a:noFill/>
                </a:ln>
                <a:solidFill>
                  <a:srgbClr val="000000"/>
                </a:solidFill>
                <a:effectLst/>
                <a:uLnTx/>
                <a:uFillTx/>
                <a:latin typeface="Arial"/>
                <a:ea typeface="ＭＳ Ｐゴシック" charset="0"/>
              </a:rPr>
              <a:t>such</a:t>
            </a:r>
            <a:r>
              <a:rPr kumimoji="0" lang="fr-FR" sz="2400" b="0" i="1" u="none" strike="noStrike" kern="1200" cap="none" spc="0" normalizeH="0" baseline="0" noProof="0" dirty="0">
                <a:ln>
                  <a:noFill/>
                </a:ln>
                <a:solidFill>
                  <a:srgbClr val="000000"/>
                </a:solidFill>
                <a:effectLst/>
                <a:uLnTx/>
                <a:uFillTx/>
                <a:latin typeface="Arial"/>
                <a:ea typeface="ＭＳ Ｐゴシック" charset="0"/>
              </a:rPr>
              <a:t> a </a:t>
            </a:r>
            <a:r>
              <a:rPr kumimoji="0" lang="fr-FR" sz="2400" b="0" i="1" u="none" strike="noStrike" kern="1200" cap="none" spc="0" normalizeH="0" baseline="0" noProof="0" dirty="0" err="1">
                <a:ln>
                  <a:noFill/>
                </a:ln>
                <a:solidFill>
                  <a:srgbClr val="000000"/>
                </a:solidFill>
                <a:effectLst/>
                <a:uLnTx/>
                <a:uFillTx/>
                <a:latin typeface="Arial"/>
                <a:ea typeface="ＭＳ Ｐゴシック" charset="0"/>
              </a:rPr>
              <a:t>wave</a:t>
            </a:r>
            <a:r>
              <a:rPr kumimoji="0" lang="fr-FR" sz="2400" b="0" i="1" u="none" strike="noStrike" kern="1200" cap="none" spc="0" normalizeH="0" baseline="0" noProof="0" dirty="0">
                <a:ln>
                  <a:noFill/>
                </a:ln>
                <a:solidFill>
                  <a:srgbClr val="000000"/>
                </a:solidFill>
                <a:effectLst/>
                <a:uLnTx/>
                <a:uFillTx/>
                <a:latin typeface="Arial"/>
                <a:ea typeface="ＭＳ Ｐゴシック" charset="0"/>
              </a:rPr>
              <a:t>?</a:t>
            </a:r>
          </a:p>
        </p:txBody>
      </p:sp>
      <p:pic>
        <p:nvPicPr>
          <p:cNvPr id="3" name="Picture 2">
            <a:extLst>
              <a:ext uri="{FF2B5EF4-FFF2-40B4-BE49-F238E27FC236}">
                <a16:creationId xmlns:a16="http://schemas.microsoft.com/office/drawing/2014/main" id="{578BCB68-F4AA-A248-97B3-F3F903A53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10" y="2612534"/>
            <a:ext cx="1341701" cy="731837"/>
          </a:xfrm>
          <a:prstGeom prst="rect">
            <a:avLst/>
          </a:prstGeom>
        </p:spPr>
      </p:pic>
      <p:sp>
        <p:nvSpPr>
          <p:cNvPr id="8" name="ZoneTexte 8">
            <a:extLst>
              <a:ext uri="{FF2B5EF4-FFF2-40B4-BE49-F238E27FC236}">
                <a16:creationId xmlns:a16="http://schemas.microsoft.com/office/drawing/2014/main" id="{2B31229A-676B-544C-B441-7EA23FE89014}"/>
              </a:ext>
            </a:extLst>
          </p:cNvPr>
          <p:cNvSpPr txBox="1">
            <a:spLocks noChangeArrowheads="1"/>
          </p:cNvSpPr>
          <p:nvPr/>
        </p:nvSpPr>
        <p:spPr bwMode="auto">
          <a:xfrm>
            <a:off x="5636788" y="6533185"/>
            <a:ext cx="351359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fr-FR" sz="1400" dirty="0">
                <a:solidFill>
                  <a:srgbClr val="000000"/>
                </a:solidFill>
              </a:rPr>
              <a:t>http://</a:t>
            </a:r>
            <a:r>
              <a:rPr lang="fr-FR" sz="1400" dirty="0" err="1">
                <a:solidFill>
                  <a:srgbClr val="000000"/>
                </a:solidFill>
              </a:rPr>
              <a:t>waitbutwhy.com</a:t>
            </a:r>
            <a:r>
              <a:rPr lang="fr-FR" sz="1400" dirty="0">
                <a:solidFill>
                  <a:srgbClr val="000000"/>
                </a:solidFill>
              </a:rPr>
              <a:t>/2016/03/</a:t>
            </a:r>
            <a:r>
              <a:rPr lang="fr-FR" sz="1400" dirty="0" err="1">
                <a:solidFill>
                  <a:srgbClr val="000000"/>
                </a:solidFill>
              </a:rPr>
              <a:t>sound.html</a:t>
            </a:r>
            <a:endParaRPr lang="fr-FR" sz="1400" dirty="0">
              <a:solidFill>
                <a:srgbClr val="000000"/>
              </a:solidFill>
            </a:endParaRPr>
          </a:p>
        </p:txBody>
      </p:sp>
    </p:spTree>
    <p:extLst>
      <p:ext uri="{BB962C8B-B14F-4D97-AF65-F5344CB8AC3E}">
        <p14:creationId xmlns:p14="http://schemas.microsoft.com/office/powerpoint/2010/main" val="22344610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0" y="0"/>
            <a:ext cx="9144000" cy="731838"/>
          </a:xfrm>
          <a:prstGeom prst="rect">
            <a:avLst/>
          </a:prstGeom>
          <a:solidFill>
            <a:srgbClr val="333399"/>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cs typeface="+mn-cs"/>
              </a:rPr>
              <a:t>Physiology</a:t>
            </a:r>
          </a:p>
        </p:txBody>
      </p:sp>
      <p:pic>
        <p:nvPicPr>
          <p:cNvPr id="104451"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7813" y="1573213"/>
            <a:ext cx="3570287" cy="4767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4C029F94-24D4-F7EC-D1C7-9E0B9A9EAE6D}"/>
              </a:ext>
            </a:extLst>
          </p:cNvPr>
          <p:cNvGrpSpPr>
            <a:grpSpLocks/>
          </p:cNvGrpSpPr>
          <p:nvPr/>
        </p:nvGrpSpPr>
        <p:grpSpPr bwMode="auto">
          <a:xfrm>
            <a:off x="6269044" y="1741713"/>
            <a:ext cx="2155826" cy="1901365"/>
            <a:chOff x="3949" y="860"/>
            <a:chExt cx="1358" cy="1777"/>
          </a:xfrm>
        </p:grpSpPr>
        <p:grpSp>
          <p:nvGrpSpPr>
            <p:cNvPr id="7" name="Group 6">
              <a:extLst>
                <a:ext uri="{FF2B5EF4-FFF2-40B4-BE49-F238E27FC236}">
                  <a16:creationId xmlns:a16="http://schemas.microsoft.com/office/drawing/2014/main" id="{AD8A0850-7FC0-153B-F9D7-068674738EC8}"/>
                </a:ext>
              </a:extLst>
            </p:cNvPr>
            <p:cNvGrpSpPr>
              <a:grpSpLocks/>
            </p:cNvGrpSpPr>
            <p:nvPr/>
          </p:nvGrpSpPr>
          <p:grpSpPr bwMode="auto">
            <a:xfrm>
              <a:off x="3949" y="860"/>
              <a:ext cx="91" cy="1777"/>
              <a:chOff x="3949" y="860"/>
              <a:chExt cx="91" cy="1777"/>
            </a:xfrm>
          </p:grpSpPr>
          <p:sp>
            <p:nvSpPr>
              <p:cNvPr id="9" name="Line 7">
                <a:extLst>
                  <a:ext uri="{FF2B5EF4-FFF2-40B4-BE49-F238E27FC236}">
                    <a16:creationId xmlns:a16="http://schemas.microsoft.com/office/drawing/2014/main" id="{50D0051C-8271-A4AD-49E1-8B34B7583769}"/>
                  </a:ext>
                </a:extLst>
              </p:cNvPr>
              <p:cNvSpPr>
                <a:spLocks noChangeShapeType="1"/>
              </p:cNvSpPr>
              <p:nvPr/>
            </p:nvSpPr>
            <p:spPr bwMode="auto">
              <a:xfrm flipH="1">
                <a:off x="4032" y="860"/>
                <a:ext cx="8" cy="1777"/>
              </a:xfrm>
              <a:prstGeom prst="line">
                <a:avLst/>
              </a:prstGeom>
              <a:noFill/>
              <a:ln w="25400">
                <a:solidFill>
                  <a:schemeClr val="bg2"/>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11" name="Line 8">
                <a:extLst>
                  <a:ext uri="{FF2B5EF4-FFF2-40B4-BE49-F238E27FC236}">
                    <a16:creationId xmlns:a16="http://schemas.microsoft.com/office/drawing/2014/main" id="{8FF02DE9-A9F2-C5AD-8EB1-98EFC833B500}"/>
                  </a:ext>
                </a:extLst>
              </p:cNvPr>
              <p:cNvSpPr>
                <a:spLocks noChangeShapeType="1"/>
              </p:cNvSpPr>
              <p:nvPr/>
            </p:nvSpPr>
            <p:spPr bwMode="auto">
              <a:xfrm flipH="1">
                <a:off x="3949" y="867"/>
                <a:ext cx="89"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12" name="Line 9">
                <a:extLst>
                  <a:ext uri="{FF2B5EF4-FFF2-40B4-BE49-F238E27FC236}">
                    <a16:creationId xmlns:a16="http://schemas.microsoft.com/office/drawing/2014/main" id="{9522CA8A-85E2-D226-FC3E-0BA31927CA89}"/>
                  </a:ext>
                </a:extLst>
              </p:cNvPr>
              <p:cNvSpPr>
                <a:spLocks noChangeShapeType="1"/>
              </p:cNvSpPr>
              <p:nvPr/>
            </p:nvSpPr>
            <p:spPr bwMode="auto">
              <a:xfrm flipH="1">
                <a:off x="3949" y="2635"/>
                <a:ext cx="89"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a:p>
            </p:txBody>
          </p:sp>
        </p:grpSp>
        <p:sp>
          <p:nvSpPr>
            <p:cNvPr id="8" name="Text Box 10">
              <a:extLst>
                <a:ext uri="{FF2B5EF4-FFF2-40B4-BE49-F238E27FC236}">
                  <a16:creationId xmlns:a16="http://schemas.microsoft.com/office/drawing/2014/main" id="{D4953DEF-B5E3-51B5-7E9D-9FF9E99CCB86}"/>
                </a:ext>
              </a:extLst>
            </p:cNvPr>
            <p:cNvSpPr txBox="1">
              <a:spLocks noChangeArrowheads="1"/>
            </p:cNvSpPr>
            <p:nvPr/>
          </p:nvSpPr>
          <p:spPr bwMode="auto">
            <a:xfrm>
              <a:off x="4105" y="1577"/>
              <a:ext cx="120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GB" dirty="0">
                  <a:solidFill>
                    <a:srgbClr val="000000"/>
                  </a:solidFill>
                </a:rPr>
                <a:t>Y. </a:t>
              </a:r>
              <a:r>
                <a:rPr lang="en-GB">
                  <a:solidFill>
                    <a:srgbClr val="000000"/>
                  </a:solidFill>
                </a:rPr>
                <a:t>Boubenec</a:t>
              </a:r>
              <a:endParaRPr lang="en-US" dirty="0">
                <a:solidFill>
                  <a:srgbClr val="000000"/>
                </a:solidFill>
              </a:endParaRPr>
            </a:p>
          </p:txBody>
        </p:sp>
      </p:grpSp>
      <p:grpSp>
        <p:nvGrpSpPr>
          <p:cNvPr id="13" name="Group 11">
            <a:extLst>
              <a:ext uri="{FF2B5EF4-FFF2-40B4-BE49-F238E27FC236}">
                <a16:creationId xmlns:a16="http://schemas.microsoft.com/office/drawing/2014/main" id="{03CC4F30-81A2-D352-04E5-0C41179BCA41}"/>
              </a:ext>
            </a:extLst>
          </p:cNvPr>
          <p:cNvGrpSpPr>
            <a:grpSpLocks/>
          </p:cNvGrpSpPr>
          <p:nvPr/>
        </p:nvGrpSpPr>
        <p:grpSpPr bwMode="auto">
          <a:xfrm>
            <a:off x="6269044" y="3705223"/>
            <a:ext cx="2709863" cy="1727200"/>
            <a:chOff x="3956" y="2856"/>
            <a:chExt cx="1707" cy="1088"/>
          </a:xfrm>
        </p:grpSpPr>
        <p:grpSp>
          <p:nvGrpSpPr>
            <p:cNvPr id="14" name="Group 12">
              <a:extLst>
                <a:ext uri="{FF2B5EF4-FFF2-40B4-BE49-F238E27FC236}">
                  <a16:creationId xmlns:a16="http://schemas.microsoft.com/office/drawing/2014/main" id="{24E3BC70-C723-0989-5674-56949A6B6583}"/>
                </a:ext>
              </a:extLst>
            </p:cNvPr>
            <p:cNvGrpSpPr>
              <a:grpSpLocks/>
            </p:cNvGrpSpPr>
            <p:nvPr/>
          </p:nvGrpSpPr>
          <p:grpSpPr bwMode="auto">
            <a:xfrm>
              <a:off x="3956" y="2856"/>
              <a:ext cx="91" cy="1088"/>
              <a:chOff x="3949" y="860"/>
              <a:chExt cx="91" cy="1777"/>
            </a:xfrm>
          </p:grpSpPr>
          <p:sp>
            <p:nvSpPr>
              <p:cNvPr id="16" name="Line 13">
                <a:extLst>
                  <a:ext uri="{FF2B5EF4-FFF2-40B4-BE49-F238E27FC236}">
                    <a16:creationId xmlns:a16="http://schemas.microsoft.com/office/drawing/2014/main" id="{53ABCDDD-CE8A-CF6D-9839-146E9FB314A0}"/>
                  </a:ext>
                </a:extLst>
              </p:cNvPr>
              <p:cNvSpPr>
                <a:spLocks noChangeShapeType="1"/>
              </p:cNvSpPr>
              <p:nvPr/>
            </p:nvSpPr>
            <p:spPr bwMode="auto">
              <a:xfrm flipH="1">
                <a:off x="4032" y="860"/>
                <a:ext cx="8" cy="177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17" name="Line 14">
                <a:extLst>
                  <a:ext uri="{FF2B5EF4-FFF2-40B4-BE49-F238E27FC236}">
                    <a16:creationId xmlns:a16="http://schemas.microsoft.com/office/drawing/2014/main" id="{66390815-59FB-856D-9978-4D73237EE577}"/>
                  </a:ext>
                </a:extLst>
              </p:cNvPr>
              <p:cNvSpPr>
                <a:spLocks noChangeShapeType="1"/>
              </p:cNvSpPr>
              <p:nvPr/>
            </p:nvSpPr>
            <p:spPr bwMode="auto">
              <a:xfrm flipH="1">
                <a:off x="3949" y="867"/>
                <a:ext cx="89"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a:p>
            </p:txBody>
          </p:sp>
          <p:sp>
            <p:nvSpPr>
              <p:cNvPr id="18" name="Line 15">
                <a:extLst>
                  <a:ext uri="{FF2B5EF4-FFF2-40B4-BE49-F238E27FC236}">
                    <a16:creationId xmlns:a16="http://schemas.microsoft.com/office/drawing/2014/main" id="{0A2B87F3-5B1B-710A-ACD0-02E5B5E4C719}"/>
                  </a:ext>
                </a:extLst>
              </p:cNvPr>
              <p:cNvSpPr>
                <a:spLocks noChangeShapeType="1"/>
              </p:cNvSpPr>
              <p:nvPr/>
            </p:nvSpPr>
            <p:spPr bwMode="auto">
              <a:xfrm flipH="1">
                <a:off x="3949" y="2635"/>
                <a:ext cx="89"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a:p>
            </p:txBody>
          </p:sp>
        </p:grpSp>
        <p:sp>
          <p:nvSpPr>
            <p:cNvPr id="15" name="Text Box 16">
              <a:extLst>
                <a:ext uri="{FF2B5EF4-FFF2-40B4-BE49-F238E27FC236}">
                  <a16:creationId xmlns:a16="http://schemas.microsoft.com/office/drawing/2014/main" id="{67290520-90FC-8E34-CDDC-038DCAA4B6AC}"/>
                </a:ext>
              </a:extLst>
            </p:cNvPr>
            <p:cNvSpPr txBox="1">
              <a:spLocks noChangeArrowheads="1"/>
            </p:cNvSpPr>
            <p:nvPr/>
          </p:nvSpPr>
          <p:spPr bwMode="auto">
            <a:xfrm>
              <a:off x="4105" y="3137"/>
              <a:ext cx="155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GB" dirty="0">
                  <a:solidFill>
                    <a:srgbClr val="000000"/>
                  </a:solidFill>
                </a:rPr>
                <a:t>A. de </a:t>
              </a:r>
              <a:r>
                <a:rPr lang="en-GB" dirty="0" err="1">
                  <a:solidFill>
                    <a:srgbClr val="000000"/>
                  </a:solidFill>
                </a:rPr>
                <a:t>Cheveigné</a:t>
              </a:r>
              <a:endParaRPr lang="en-US" dirty="0">
                <a:solidFill>
                  <a:srgbClr val="00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6693CD-CFBE-5249-A99C-CE14892DDE03}"/>
              </a:ext>
            </a:extLst>
          </p:cNvPr>
          <p:cNvPicPr>
            <a:picLocks noChangeAspect="1"/>
          </p:cNvPicPr>
          <p:nvPr/>
        </p:nvPicPr>
        <p:blipFill rotWithShape="1">
          <a:blip r:embed="rId2">
            <a:extLst>
              <a:ext uri="{28A0092B-C50C-407E-A947-70E740481C1C}">
                <a14:useLocalDpi xmlns:a14="http://schemas.microsoft.com/office/drawing/2010/main" val="0"/>
              </a:ext>
            </a:extLst>
          </a:blip>
          <a:srcRect b="63488"/>
          <a:stretch/>
        </p:blipFill>
        <p:spPr>
          <a:xfrm>
            <a:off x="143976" y="1470831"/>
            <a:ext cx="7427898" cy="489318"/>
          </a:xfrm>
          <a:prstGeom prst="rect">
            <a:avLst/>
          </a:prstGeom>
        </p:spPr>
      </p:pic>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endParaRPr>
          </a:p>
        </p:txBody>
      </p:sp>
      <p:pic>
        <p:nvPicPr>
          <p:cNvPr id="7" name="Picture 6">
            <a:extLst>
              <a:ext uri="{FF2B5EF4-FFF2-40B4-BE49-F238E27FC236}">
                <a16:creationId xmlns:a16="http://schemas.microsoft.com/office/drawing/2014/main" id="{E5D16373-20DB-804B-B8A9-2CF7228AE49B}"/>
              </a:ext>
            </a:extLst>
          </p:cNvPr>
          <p:cNvPicPr>
            <a:picLocks noChangeAspect="1"/>
          </p:cNvPicPr>
          <p:nvPr/>
        </p:nvPicPr>
        <p:blipFill>
          <a:blip r:embed="rId3"/>
          <a:stretch>
            <a:fillRect/>
          </a:stretch>
        </p:blipFill>
        <p:spPr>
          <a:xfrm>
            <a:off x="143976" y="2012267"/>
            <a:ext cx="3058885" cy="2447108"/>
          </a:xfrm>
          <a:prstGeom prst="rect">
            <a:avLst/>
          </a:prstGeom>
        </p:spPr>
      </p:pic>
      <p:grpSp>
        <p:nvGrpSpPr>
          <p:cNvPr id="13" name="Group 12">
            <a:extLst>
              <a:ext uri="{FF2B5EF4-FFF2-40B4-BE49-F238E27FC236}">
                <a16:creationId xmlns:a16="http://schemas.microsoft.com/office/drawing/2014/main" id="{A174C681-08EC-7C49-B956-A3E9BCA399AD}"/>
              </a:ext>
            </a:extLst>
          </p:cNvPr>
          <p:cNvGrpSpPr/>
          <p:nvPr/>
        </p:nvGrpSpPr>
        <p:grpSpPr>
          <a:xfrm>
            <a:off x="5379508" y="1919678"/>
            <a:ext cx="4572000" cy="3001559"/>
            <a:chOff x="5379508" y="1919678"/>
            <a:chExt cx="4572000" cy="3001559"/>
          </a:xfrm>
        </p:grpSpPr>
        <p:pic>
          <p:nvPicPr>
            <p:cNvPr id="6" name="Picture 5">
              <a:extLst>
                <a:ext uri="{FF2B5EF4-FFF2-40B4-BE49-F238E27FC236}">
                  <a16:creationId xmlns:a16="http://schemas.microsoft.com/office/drawing/2014/main" id="{876EA637-03EE-3549-AAEC-DF8C14253FBC}"/>
                </a:ext>
              </a:extLst>
            </p:cNvPr>
            <p:cNvPicPr>
              <a:picLocks noChangeAspect="1"/>
            </p:cNvPicPr>
            <p:nvPr/>
          </p:nvPicPr>
          <p:blipFill>
            <a:blip r:embed="rId4"/>
            <a:stretch>
              <a:fillRect/>
            </a:stretch>
          </p:blipFill>
          <p:spPr>
            <a:xfrm>
              <a:off x="6756398" y="1919678"/>
              <a:ext cx="1784350" cy="2447109"/>
            </a:xfrm>
            <a:prstGeom prst="rect">
              <a:avLst/>
            </a:prstGeom>
          </p:spPr>
        </p:pic>
        <p:sp>
          <p:nvSpPr>
            <p:cNvPr id="8" name="Rectangle 7">
              <a:extLst>
                <a:ext uri="{FF2B5EF4-FFF2-40B4-BE49-F238E27FC236}">
                  <a16:creationId xmlns:a16="http://schemas.microsoft.com/office/drawing/2014/main" id="{E55F373F-115C-FD47-97E0-606DFEE467A9}"/>
                </a:ext>
              </a:extLst>
            </p:cNvPr>
            <p:cNvSpPr/>
            <p:nvPr/>
          </p:nvSpPr>
          <p:spPr>
            <a:xfrm>
              <a:off x="5379508" y="4398017"/>
              <a:ext cx="4572000" cy="523220"/>
            </a:xfrm>
            <a:prstGeom prst="rect">
              <a:avLst/>
            </a:prstGeom>
          </p:spPr>
          <p:txBody>
            <a:bodyPr>
              <a:spAutoFit/>
            </a:bodyPr>
            <a:lstStyle/>
            <a:p>
              <a:pPr algn="ctr"/>
              <a:r>
                <a:rPr lang="en-GB" sz="1400" dirty="0"/>
                <a:t>Édouard-Léon Scott de </a:t>
              </a:r>
              <a:r>
                <a:rPr lang="en-GB" sz="1400" dirty="0" err="1"/>
                <a:t>Martinville</a:t>
              </a:r>
              <a:r>
                <a:rPr lang="en-GB" sz="1400" dirty="0"/>
                <a:t> </a:t>
              </a:r>
              <a:br>
                <a:rPr lang="en-GB" sz="1400" dirty="0"/>
              </a:br>
              <a:r>
                <a:rPr lang="en-GB" sz="1400" dirty="0"/>
                <a:t>(1817-1879)</a:t>
              </a:r>
              <a:endParaRPr lang="en-FR" sz="1400" dirty="0"/>
            </a:p>
          </p:txBody>
        </p:sp>
      </p:gr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The « </a:t>
            </a:r>
            <a:r>
              <a:rPr lang="fr-FR" sz="2400" dirty="0" err="1">
                <a:solidFill>
                  <a:srgbClr val="000000"/>
                </a:solidFill>
                <a:latin typeface="Arial"/>
              </a:rPr>
              <a:t>phonautograph</a:t>
            </a:r>
            <a:r>
              <a:rPr lang="fr-FR" sz="2400" dirty="0">
                <a:solidFill>
                  <a:srgbClr val="000000"/>
                </a:solidFill>
                <a:latin typeface="Arial"/>
              </a:rPr>
              <a:t> »</a:t>
            </a: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a:ea typeface="ＭＳ Ｐゴシック" charset="0"/>
              </a:rPr>
              <a:t>First</a:t>
            </a:r>
            <a:r>
              <a:rPr kumimoji="0" lang="fr-FR" sz="2400" b="0" i="0" u="none" strike="noStrike" kern="1200" cap="none" spc="0" normalizeH="0" noProof="0" dirty="0">
                <a:ln>
                  <a:noFill/>
                </a:ln>
                <a:solidFill>
                  <a:srgbClr val="000000"/>
                </a:solidFill>
                <a:effectLst/>
                <a:uLnTx/>
                <a:uFillTx/>
                <a:latin typeface="Arial"/>
                <a:ea typeface="ＭＳ Ｐゴシック" charset="0"/>
              </a:rPr>
              <a:t> </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visualisation </a:t>
            </a:r>
            <a:r>
              <a:rPr lang="fr-FR" sz="2400" dirty="0">
                <a:solidFill>
                  <a:srgbClr val="000000"/>
                </a:solidFill>
                <a:latin typeface="Arial"/>
              </a:rPr>
              <a:t>of the </a:t>
            </a:r>
            <a:r>
              <a:rPr lang="fr-FR" sz="2400" dirty="0" err="1">
                <a:solidFill>
                  <a:srgbClr val="000000"/>
                </a:solidFill>
                <a:latin typeface="Arial"/>
              </a:rPr>
              <a:t>sound</a:t>
            </a:r>
            <a:r>
              <a:rPr lang="fr-FR" sz="2400" dirty="0">
                <a:solidFill>
                  <a:srgbClr val="000000"/>
                </a:solidFill>
                <a:latin typeface="Arial"/>
              </a:rPr>
              <a:t> of the </a:t>
            </a:r>
            <a:r>
              <a:rPr lang="fr-FR" sz="2400" dirty="0" err="1">
                <a:solidFill>
                  <a:srgbClr val="000000"/>
                </a:solidFill>
                <a:latin typeface="Arial"/>
              </a:rPr>
              <a:t>voice</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 </a:t>
            </a:r>
            <a:r>
              <a:rPr kumimoji="0" lang="fr-FR" sz="2400" b="0" i="0" u="none" strike="noStrike" kern="1200" cap="none" spc="0" normalizeH="0" noProof="0" dirty="0">
                <a:ln>
                  <a:noFill/>
                </a:ln>
                <a:solidFill>
                  <a:srgbClr val="000000"/>
                </a:solidFill>
                <a:effectLst/>
                <a:uLnTx/>
                <a:uFillTx/>
                <a:latin typeface="Arial"/>
                <a:ea typeface="ＭＳ Ｐゴシック" charset="0"/>
              </a:rPr>
              <a:t>(April 9 1860) </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pic>
        <p:nvPicPr>
          <p:cNvPr id="12" name="Picture 11">
            <a:hlinkClick r:id="" action="ppaction://noaction">
              <a:snd r:embed="rId5" name="Phonautograph_1860.wav"/>
            </a:hlinkClick>
            <a:extLst>
              <a:ext uri="{FF2B5EF4-FFF2-40B4-BE49-F238E27FC236}">
                <a16:creationId xmlns:a16="http://schemas.microsoft.com/office/drawing/2014/main" id="{C15E8C8B-40DD-F445-AEA9-E545CDBA97AD}"/>
              </a:ext>
            </a:extLst>
          </p:cNvPr>
          <p:cNvPicPr>
            <a:picLocks noChangeAspect="1"/>
          </p:cNvPicPr>
          <p:nvPr/>
        </p:nvPicPr>
        <p:blipFill>
          <a:blip r:embed="rId6"/>
          <a:stretch>
            <a:fillRect/>
          </a:stretch>
        </p:blipFill>
        <p:spPr>
          <a:xfrm>
            <a:off x="3293242" y="2342278"/>
            <a:ext cx="3284302" cy="1703506"/>
          </a:xfrm>
          <a:prstGeom prst="rect">
            <a:avLst/>
          </a:prstGeom>
        </p:spPr>
      </p:pic>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342816"/>
            <a:ext cx="631955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a:solidFill>
                  <a:srgbClr val="000000"/>
                </a:solidFill>
              </a:rPr>
              <a:t>http://</a:t>
            </a:r>
            <a:r>
              <a:rPr lang="fr-FR" sz="1400" dirty="0" err="1">
                <a:solidFill>
                  <a:srgbClr val="000000"/>
                </a:solidFill>
              </a:rPr>
              <a:t>www.tremblingsandwarblings.com</a:t>
            </a:r>
            <a:r>
              <a:rPr lang="fr-FR" sz="1400" dirty="0">
                <a:solidFill>
                  <a:srgbClr val="000000"/>
                </a:solidFill>
              </a:rPr>
              <a:t>/2017/01/the-</a:t>
            </a:r>
            <a:r>
              <a:rPr lang="fr-FR" sz="1400" dirty="0" err="1">
                <a:solidFill>
                  <a:srgbClr val="000000"/>
                </a:solidFill>
              </a:rPr>
              <a:t>voice</a:t>
            </a:r>
            <a:r>
              <a:rPr lang="fr-FR" sz="1400" dirty="0">
                <a:solidFill>
                  <a:srgbClr val="000000"/>
                </a:solidFill>
              </a:rPr>
              <a:t>-in-the-</a:t>
            </a:r>
            <a:r>
              <a:rPr lang="fr-FR" sz="1400" dirty="0" err="1">
                <a:solidFill>
                  <a:srgbClr val="000000"/>
                </a:solidFill>
              </a:rPr>
              <a:t>soot</a:t>
            </a:r>
            <a:r>
              <a:rPr lang="fr-FR" sz="1400" dirty="0">
                <a:solidFill>
                  <a:srgbClr val="000000"/>
                </a:solidFill>
              </a:rPr>
              <a:t>/</a:t>
            </a:r>
          </a:p>
          <a:p>
            <a:pPr lvl="0" algn="r" defTabSz="457200" eaLnBrk="1" fontAlgn="auto" hangingPunct="1">
              <a:spcBef>
                <a:spcPts val="0"/>
              </a:spcBef>
              <a:spcAft>
                <a:spcPts val="0"/>
              </a:spcAft>
              <a:defRPr/>
            </a:pPr>
            <a:r>
              <a:rPr lang="fr-FR" sz="1400" dirty="0">
                <a:solidFill>
                  <a:srgbClr val="000000"/>
                </a:solidFill>
              </a:rPr>
              <a:t>http://</a:t>
            </a:r>
            <a:r>
              <a:rPr lang="fr-FR" sz="1400" dirty="0" err="1">
                <a:solidFill>
                  <a:srgbClr val="000000"/>
                </a:solidFill>
              </a:rPr>
              <a:t>www.firstsounds.org</a:t>
            </a:r>
            <a:r>
              <a:rPr lang="fr-FR" sz="1400" dirty="0">
                <a:solidFill>
                  <a:srgbClr val="000000"/>
                </a:solidFill>
              </a:rPr>
              <a:t>/</a:t>
            </a:r>
            <a:r>
              <a:rPr lang="fr-FR" sz="1400" dirty="0" err="1">
                <a:solidFill>
                  <a:srgbClr val="000000"/>
                </a:solidFill>
              </a:rPr>
              <a:t>sounds</a:t>
            </a:r>
            <a:r>
              <a:rPr lang="fr-FR" sz="1400" dirty="0">
                <a:solidFill>
                  <a:srgbClr val="000000"/>
                </a:solidFill>
              </a:rPr>
              <a:t>/</a:t>
            </a:r>
            <a:r>
              <a:rPr lang="fr-FR" sz="1400" dirty="0" err="1">
                <a:solidFill>
                  <a:srgbClr val="000000"/>
                </a:solidFill>
              </a:rPr>
              <a:t>scott.php</a:t>
            </a:r>
            <a:endParaRPr lang="fr-FR" sz="1400" dirty="0">
              <a:solidFill>
                <a:srgbClr val="000000"/>
              </a:solidFill>
            </a:endParaRPr>
          </a:p>
          <a:p>
            <a:pPr lvl="0" algn="r" defTabSz="457200" eaLnBrk="1" fontAlgn="auto" hangingPunct="1">
              <a:spcBef>
                <a:spcPts val="0"/>
              </a:spcBef>
              <a:spcAft>
                <a:spcPts val="0"/>
              </a:spcAft>
              <a:defRPr/>
            </a:pPr>
            <a:endParaRPr kumimoji="0" lang="fr-FR" sz="14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23018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The « </a:t>
            </a:r>
            <a:r>
              <a:rPr lang="fr-FR" sz="2400" dirty="0" err="1">
                <a:solidFill>
                  <a:srgbClr val="000000"/>
                </a:solidFill>
                <a:latin typeface="Arial"/>
              </a:rPr>
              <a:t>phonautograph</a:t>
            </a:r>
            <a:r>
              <a:rPr lang="fr-FR" sz="2400" dirty="0">
                <a:solidFill>
                  <a:srgbClr val="000000"/>
                </a:solidFill>
                <a:latin typeface="Arial"/>
              </a:rPr>
              <a:t> »</a:t>
            </a: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kumimoji="0" lang="fr-FR" sz="2400" b="0" i="0" u="none" strike="noStrike" kern="1200" cap="none" spc="0" normalizeH="0" baseline="0" noProof="0" dirty="0">
                <a:ln>
                  <a:noFill/>
                </a:ln>
                <a:solidFill>
                  <a:srgbClr val="000000"/>
                </a:solidFill>
                <a:effectLst/>
                <a:uLnTx/>
                <a:uFillTx/>
                <a:latin typeface="Arial"/>
                <a:ea typeface="ＭＳ Ｐゴシック" charset="0"/>
              </a:rPr>
              <a:t>First</a:t>
            </a:r>
            <a:r>
              <a:rPr kumimoji="0" lang="fr-FR" sz="2400" b="0" i="0" u="none" strike="noStrike" kern="1200" cap="none" spc="0" normalizeH="0" noProof="0" dirty="0">
                <a:ln>
                  <a:noFill/>
                </a:ln>
                <a:solidFill>
                  <a:srgbClr val="000000"/>
                </a:solidFill>
                <a:effectLst/>
                <a:uLnTx/>
                <a:uFillTx/>
                <a:latin typeface="Arial"/>
                <a:ea typeface="ＭＳ Ｐゴシック" charset="0"/>
              </a:rPr>
              <a:t> </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visualisation </a:t>
            </a:r>
            <a:r>
              <a:rPr lang="fr-FR" sz="2400" dirty="0">
                <a:solidFill>
                  <a:srgbClr val="000000"/>
                </a:solidFill>
                <a:latin typeface="Arial"/>
              </a:rPr>
              <a:t>of the </a:t>
            </a:r>
            <a:r>
              <a:rPr lang="fr-FR" sz="2400" dirty="0" err="1">
                <a:solidFill>
                  <a:srgbClr val="000000"/>
                </a:solidFill>
                <a:latin typeface="Arial"/>
              </a:rPr>
              <a:t>sound</a:t>
            </a:r>
            <a:r>
              <a:rPr lang="fr-FR" sz="2400" dirty="0">
                <a:solidFill>
                  <a:srgbClr val="000000"/>
                </a:solidFill>
                <a:latin typeface="Arial"/>
              </a:rPr>
              <a:t> of the </a:t>
            </a:r>
            <a:r>
              <a:rPr lang="fr-FR" sz="2400" dirty="0" err="1">
                <a:solidFill>
                  <a:srgbClr val="000000"/>
                </a:solidFill>
                <a:latin typeface="Arial"/>
              </a:rPr>
              <a:t>voice</a:t>
            </a:r>
            <a:r>
              <a:rPr kumimoji="0" lang="fr-FR" sz="2400" b="0" i="0" u="none" strike="noStrike" kern="1200" cap="none" spc="0" normalizeH="0" baseline="0" noProof="0" dirty="0">
                <a:ln>
                  <a:noFill/>
                </a:ln>
                <a:solidFill>
                  <a:srgbClr val="000000"/>
                </a:solidFill>
                <a:effectLst/>
                <a:uLnTx/>
                <a:uFillTx/>
                <a:latin typeface="Arial"/>
                <a:ea typeface="ＭＳ Ｐゴシック" charset="0"/>
              </a:rPr>
              <a:t> </a:t>
            </a:r>
            <a:r>
              <a:rPr kumimoji="0" lang="fr-FR" sz="2400" b="0" i="0" u="none" strike="noStrike" kern="1200" cap="none" spc="0" normalizeH="0" noProof="0" dirty="0">
                <a:ln>
                  <a:noFill/>
                </a:ln>
                <a:solidFill>
                  <a:srgbClr val="000000"/>
                </a:solidFill>
                <a:effectLst/>
                <a:uLnTx/>
                <a:uFillTx/>
                <a:latin typeface="Arial"/>
                <a:ea typeface="ＭＳ Ｐゴシック" charset="0"/>
              </a:rPr>
              <a:t>(April 9 1860) </a:t>
            </a:r>
            <a:endParaRPr kumimoji="0" lang="fr-FR" sz="2400" b="0" i="0" u="none" strike="noStrike" kern="1200" cap="none" spc="0" normalizeH="0" baseline="0" noProof="0" dirty="0">
              <a:ln>
                <a:noFill/>
              </a:ln>
              <a:solidFill>
                <a:srgbClr val="000000"/>
              </a:solidFill>
              <a:effectLst/>
              <a:uLnTx/>
              <a:uFillTx/>
              <a:latin typeface="Arial"/>
              <a:ea typeface="ＭＳ Ｐゴシック" charset="0"/>
            </a:endParaRPr>
          </a:p>
        </p:txBody>
      </p:sp>
      <p:sp>
        <p:nvSpPr>
          <p:cNvPr id="18" name="ZoneTexte 9">
            <a:extLst>
              <a:ext uri="{FF2B5EF4-FFF2-40B4-BE49-F238E27FC236}">
                <a16:creationId xmlns:a16="http://schemas.microsoft.com/office/drawing/2014/main" id="{C91EC97D-9663-0F4C-9D0B-91686BDA0BA6}"/>
              </a:ext>
            </a:extLst>
          </p:cNvPr>
          <p:cNvSpPr txBox="1">
            <a:spLocks noChangeArrowheads="1"/>
          </p:cNvSpPr>
          <p:nvPr/>
        </p:nvSpPr>
        <p:spPr bwMode="auto">
          <a:xfrm>
            <a:off x="2824442" y="6342816"/>
            <a:ext cx="631955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a:solidFill>
                  <a:srgbClr val="000000"/>
                </a:solidFill>
              </a:rPr>
              <a:t>http://</a:t>
            </a:r>
            <a:r>
              <a:rPr lang="fr-FR" sz="1400" dirty="0" err="1">
                <a:solidFill>
                  <a:srgbClr val="000000"/>
                </a:solidFill>
              </a:rPr>
              <a:t>www.tremblingsandwarblings.com</a:t>
            </a:r>
            <a:r>
              <a:rPr lang="fr-FR" sz="1400" dirty="0">
                <a:solidFill>
                  <a:srgbClr val="000000"/>
                </a:solidFill>
              </a:rPr>
              <a:t>/2017/01/the-</a:t>
            </a:r>
            <a:r>
              <a:rPr lang="fr-FR" sz="1400" dirty="0" err="1">
                <a:solidFill>
                  <a:srgbClr val="000000"/>
                </a:solidFill>
              </a:rPr>
              <a:t>voice</a:t>
            </a:r>
            <a:r>
              <a:rPr lang="fr-FR" sz="1400" dirty="0">
                <a:solidFill>
                  <a:srgbClr val="000000"/>
                </a:solidFill>
              </a:rPr>
              <a:t>-in-the-</a:t>
            </a:r>
            <a:r>
              <a:rPr lang="fr-FR" sz="1400" dirty="0" err="1">
                <a:solidFill>
                  <a:srgbClr val="000000"/>
                </a:solidFill>
              </a:rPr>
              <a:t>soot</a:t>
            </a:r>
            <a:r>
              <a:rPr lang="fr-FR" sz="1400" dirty="0">
                <a:solidFill>
                  <a:srgbClr val="000000"/>
                </a:solidFill>
              </a:rPr>
              <a:t>/</a:t>
            </a:r>
          </a:p>
          <a:p>
            <a:pPr lvl="0" algn="r" defTabSz="457200" eaLnBrk="1" fontAlgn="auto" hangingPunct="1">
              <a:spcBef>
                <a:spcPts val="0"/>
              </a:spcBef>
              <a:spcAft>
                <a:spcPts val="0"/>
              </a:spcAft>
              <a:defRPr/>
            </a:pPr>
            <a:r>
              <a:rPr lang="fr-FR" sz="1400" dirty="0">
                <a:solidFill>
                  <a:srgbClr val="000000"/>
                </a:solidFill>
              </a:rPr>
              <a:t>http://</a:t>
            </a:r>
            <a:r>
              <a:rPr lang="fr-FR" sz="1400" dirty="0" err="1">
                <a:solidFill>
                  <a:srgbClr val="000000"/>
                </a:solidFill>
              </a:rPr>
              <a:t>www.firstsounds.org</a:t>
            </a:r>
            <a:r>
              <a:rPr lang="fr-FR" sz="1400" dirty="0">
                <a:solidFill>
                  <a:srgbClr val="000000"/>
                </a:solidFill>
              </a:rPr>
              <a:t>/</a:t>
            </a:r>
            <a:r>
              <a:rPr lang="fr-FR" sz="1400" dirty="0" err="1">
                <a:solidFill>
                  <a:srgbClr val="000000"/>
                </a:solidFill>
              </a:rPr>
              <a:t>sounds</a:t>
            </a:r>
            <a:r>
              <a:rPr lang="fr-FR" sz="1400" dirty="0">
                <a:solidFill>
                  <a:srgbClr val="000000"/>
                </a:solidFill>
              </a:rPr>
              <a:t>/</a:t>
            </a:r>
            <a:r>
              <a:rPr lang="fr-FR" sz="1400" dirty="0" err="1">
                <a:solidFill>
                  <a:srgbClr val="000000"/>
                </a:solidFill>
              </a:rPr>
              <a:t>scott.php</a:t>
            </a:r>
            <a:endParaRPr lang="fr-FR" sz="1400" dirty="0">
              <a:solidFill>
                <a:srgbClr val="000000"/>
              </a:solidFill>
            </a:endParaRPr>
          </a:p>
          <a:p>
            <a:pPr lvl="0" algn="r" defTabSz="457200" eaLnBrk="1" fontAlgn="auto" hangingPunct="1">
              <a:spcBef>
                <a:spcPts val="0"/>
              </a:spcBef>
              <a:spcAft>
                <a:spcPts val="0"/>
              </a:spcAft>
              <a:defRPr/>
            </a:pPr>
            <a:endParaRPr kumimoji="0" lang="fr-FR" sz="14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11" name="Picture 2">
            <a:extLst>
              <a:ext uri="{FF2B5EF4-FFF2-40B4-BE49-F238E27FC236}">
                <a16:creationId xmlns:a16="http://schemas.microsoft.com/office/drawing/2014/main" id="{21F9869B-0B4A-A694-4AC0-92C430E67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2150"/>
            <a:ext cx="3754668" cy="2486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287174-0CC5-5545-F1BB-DD51A5EDD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422" y="871218"/>
            <a:ext cx="2400504" cy="4036952"/>
          </a:xfrm>
          <a:prstGeom prst="rect">
            <a:avLst/>
          </a:prstGeom>
        </p:spPr>
      </p:pic>
    </p:spTree>
    <p:extLst>
      <p:ext uri="{BB962C8B-B14F-4D97-AF65-F5344CB8AC3E}">
        <p14:creationId xmlns:p14="http://schemas.microsoft.com/office/powerpoint/2010/main" val="1120933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0" y="0"/>
            <a:ext cx="9144000" cy="731838"/>
          </a:xfrm>
          <a:prstGeom prst="rect">
            <a:avLst/>
          </a:prstGeom>
          <a:solidFill>
            <a:schemeClr val="accent2"/>
          </a:solidFill>
          <a:ln w="9525">
            <a:noFill/>
            <a:miter lim="800000"/>
            <a:headEnd/>
            <a:tailEnd/>
          </a:ln>
          <a:effectLst/>
        </p:spPr>
        <p:txBody>
          <a:bodyPr/>
          <a:lstStyle/>
          <a:p>
            <a:pPr algn="ctr" eaLnBrk="1" fontAlgn="auto" hangingPunct="1">
              <a:spcBef>
                <a:spcPts val="0"/>
              </a:spcBef>
              <a:spcAft>
                <a:spcPts val="0"/>
              </a:spcAft>
              <a:defRPr/>
            </a:pPr>
            <a:r>
              <a:rPr lang="en-US" sz="3600" kern="0" dirty="0">
                <a:solidFill>
                  <a:srgbClr val="FFFFFF"/>
                </a:solidFill>
              </a:rPr>
              <a:t>Sound representation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charset="0"/>
              <a:ea typeface="ＭＳ Ｐゴシック" charset="0"/>
              <a:cs typeface="ＭＳ Ｐゴシック" charset="0"/>
            </a:endParaRPr>
          </a:p>
        </p:txBody>
      </p:sp>
      <p:sp>
        <p:nvSpPr>
          <p:cNvPr id="15" name="Rectangle 22">
            <a:extLst>
              <a:ext uri="{FF2B5EF4-FFF2-40B4-BE49-F238E27FC236}">
                <a16:creationId xmlns:a16="http://schemas.microsoft.com/office/drawing/2014/main" id="{235D3E27-A0F6-7144-8C54-B6C729213CB0}"/>
              </a:ext>
            </a:extLst>
          </p:cNvPr>
          <p:cNvSpPr txBox="1">
            <a:spLocks noChangeArrowheads="1"/>
          </p:cNvSpPr>
          <p:nvPr/>
        </p:nvSpPr>
        <p:spPr bwMode="auto">
          <a:xfrm>
            <a:off x="16932" y="5008499"/>
            <a:ext cx="9127067" cy="184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err="1">
                <a:solidFill>
                  <a:srgbClr val="000000"/>
                </a:solidFill>
                <a:latin typeface="Arial"/>
              </a:rPr>
              <a:t>Many</a:t>
            </a:r>
            <a:r>
              <a:rPr lang="fr-FR" sz="2400" dirty="0">
                <a:solidFill>
                  <a:srgbClr val="000000"/>
                </a:solidFill>
                <a:latin typeface="Arial"/>
              </a:rPr>
              <a:t> </a:t>
            </a:r>
            <a:r>
              <a:rPr lang="fr-FR" sz="2400" dirty="0" err="1">
                <a:solidFill>
                  <a:srgbClr val="000000"/>
                </a:solidFill>
                <a:latin typeface="Arial"/>
              </a:rPr>
              <a:t>different</a:t>
            </a:r>
            <a:r>
              <a:rPr lang="fr-FR" sz="2400" dirty="0">
                <a:solidFill>
                  <a:srgbClr val="000000"/>
                </a:solidFill>
                <a:latin typeface="Arial"/>
              </a:rPr>
              <a:t> </a:t>
            </a:r>
            <a:r>
              <a:rPr lang="fr-FR" sz="2400" dirty="0" err="1">
                <a:solidFill>
                  <a:srgbClr val="000000"/>
                </a:solidFill>
                <a:latin typeface="Arial"/>
              </a:rPr>
              <a:t>representations</a:t>
            </a:r>
            <a:endParaRPr lang="fr-FR" sz="2400" dirty="0">
              <a:solidFill>
                <a:srgbClr val="000000"/>
              </a:solidFill>
              <a:latin typeface="Arial"/>
            </a:endParaRPr>
          </a:p>
          <a:p>
            <a:pPr marL="342900" marR="0" lvl="0" indent="-342900" algn="l" defTabSz="457200" rtl="0" eaLnBrk="0" fontAlgn="base" latinLnBrk="0" hangingPunct="0">
              <a:lnSpc>
                <a:spcPct val="125000"/>
              </a:lnSpc>
              <a:spcBef>
                <a:spcPts val="600"/>
              </a:spcBef>
              <a:spcAft>
                <a:spcPct val="0"/>
              </a:spcAft>
              <a:buClrTx/>
              <a:buSzTx/>
              <a:buFontTx/>
              <a:buChar char="•"/>
              <a:tabLst/>
              <a:defRPr/>
            </a:pPr>
            <a:r>
              <a:rPr lang="fr-FR" sz="2400" dirty="0">
                <a:solidFill>
                  <a:srgbClr val="000000"/>
                </a:solidFill>
                <a:latin typeface="Arial"/>
              </a:rPr>
              <a:t>Highlight </a:t>
            </a:r>
            <a:r>
              <a:rPr lang="fr-FR" sz="2400" dirty="0" err="1">
                <a:solidFill>
                  <a:srgbClr val="000000"/>
                </a:solidFill>
                <a:latin typeface="Arial"/>
              </a:rPr>
              <a:t>different</a:t>
            </a:r>
            <a:r>
              <a:rPr lang="fr-FR" sz="2400" dirty="0">
                <a:solidFill>
                  <a:srgbClr val="000000"/>
                </a:solidFill>
                <a:latin typeface="Arial"/>
              </a:rPr>
              <a:t> aspects of </a:t>
            </a:r>
            <a:r>
              <a:rPr lang="fr-FR" sz="2400" dirty="0" err="1">
                <a:solidFill>
                  <a:srgbClr val="000000"/>
                </a:solidFill>
                <a:latin typeface="Arial"/>
              </a:rPr>
              <a:t>acoustic</a:t>
            </a:r>
            <a:r>
              <a:rPr lang="fr-FR" sz="2400" dirty="0">
                <a:solidFill>
                  <a:srgbClr val="000000"/>
                </a:solidFill>
                <a:latin typeface="Arial"/>
              </a:rPr>
              <a:t> information</a:t>
            </a:r>
          </a:p>
        </p:txBody>
      </p:sp>
      <p:pic>
        <p:nvPicPr>
          <p:cNvPr id="11" name="Picture 10">
            <a:extLst>
              <a:ext uri="{FF2B5EF4-FFF2-40B4-BE49-F238E27FC236}">
                <a16:creationId xmlns:a16="http://schemas.microsoft.com/office/drawing/2014/main" id="{B78B9794-3838-26D5-A24C-695A6DBE5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52" y="1222876"/>
            <a:ext cx="4103376" cy="1162254"/>
          </a:xfrm>
          <a:prstGeom prst="rect">
            <a:avLst/>
          </a:prstGeom>
        </p:spPr>
      </p:pic>
      <p:pic>
        <p:nvPicPr>
          <p:cNvPr id="14" name="Picture 13">
            <a:extLst>
              <a:ext uri="{FF2B5EF4-FFF2-40B4-BE49-F238E27FC236}">
                <a16:creationId xmlns:a16="http://schemas.microsoft.com/office/drawing/2014/main" id="{AEC1F9BE-DD90-FB28-76AF-DC423BE62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96" y="2584642"/>
            <a:ext cx="3498088" cy="1899920"/>
          </a:xfrm>
          <a:prstGeom prst="rect">
            <a:avLst/>
          </a:prstGeom>
        </p:spPr>
      </p:pic>
      <p:pic>
        <p:nvPicPr>
          <p:cNvPr id="16" name="Picture 15">
            <a:extLst>
              <a:ext uri="{FF2B5EF4-FFF2-40B4-BE49-F238E27FC236}">
                <a16:creationId xmlns:a16="http://schemas.microsoft.com/office/drawing/2014/main" id="{5C0802C7-A547-CDA5-23BB-7A7106FAA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576" y="1768600"/>
            <a:ext cx="4331868" cy="2489579"/>
          </a:xfrm>
          <a:prstGeom prst="rect">
            <a:avLst/>
          </a:prstGeom>
        </p:spPr>
      </p:pic>
      <p:sp>
        <p:nvSpPr>
          <p:cNvPr id="19" name="ZoneTexte 9">
            <a:extLst>
              <a:ext uri="{FF2B5EF4-FFF2-40B4-BE49-F238E27FC236}">
                <a16:creationId xmlns:a16="http://schemas.microsoft.com/office/drawing/2014/main" id="{033831CC-3657-9091-3268-4322B69BE42A}"/>
              </a:ext>
            </a:extLst>
          </p:cNvPr>
          <p:cNvSpPr txBox="1">
            <a:spLocks noChangeArrowheads="1"/>
          </p:cNvSpPr>
          <p:nvPr/>
        </p:nvSpPr>
        <p:spPr bwMode="auto">
          <a:xfrm>
            <a:off x="2824442" y="6535320"/>
            <a:ext cx="631955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r" defTabSz="457200" eaLnBrk="1" fontAlgn="auto" hangingPunct="1">
              <a:spcBef>
                <a:spcPts val="0"/>
              </a:spcBef>
              <a:spcAft>
                <a:spcPts val="0"/>
              </a:spcAft>
              <a:defRPr/>
            </a:pPr>
            <a:r>
              <a:rPr lang="fr-FR" sz="1400" dirty="0" err="1">
                <a:solidFill>
                  <a:srgbClr val="000000"/>
                </a:solidFill>
              </a:rPr>
              <a:t>www.friture.org</a:t>
            </a:r>
            <a:endParaRPr lang="fr-FR" sz="1400" dirty="0">
              <a:solidFill>
                <a:srgbClr val="000000"/>
              </a:solidFill>
            </a:endParaRPr>
          </a:p>
        </p:txBody>
      </p:sp>
    </p:spTree>
    <p:extLst>
      <p:ext uri="{BB962C8B-B14F-4D97-AF65-F5344CB8AC3E}">
        <p14:creationId xmlns:p14="http://schemas.microsoft.com/office/powerpoint/2010/main" val="2248145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odèle par défaut">
  <a:themeElements>
    <a:clrScheme name="1_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_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7180</TotalTime>
  <Words>1395</Words>
  <Application>Microsoft Macintosh PowerPoint</Application>
  <PresentationFormat>On-screen Show (4:3)</PresentationFormat>
  <Paragraphs>271</Paragraphs>
  <Slides>60</Slides>
  <Notes>9</Notes>
  <HiddenSlides>0</HiddenSlides>
  <MMClips>2</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60</vt:i4>
      </vt:variant>
    </vt:vector>
  </HeadingPairs>
  <TitlesOfParts>
    <vt:vector size="65" baseType="lpstr">
      <vt:lpstr>Arial</vt:lpstr>
      <vt:lpstr>Times New Roman</vt:lpstr>
      <vt:lpstr>1_Modèle par défaut</vt:lpstr>
      <vt:lpstr>3_Modèle par défaut</vt:lpstr>
      <vt:lpstr>4_Modèle par défaut</vt:lpstr>
      <vt:lpstr>CogSci 307: Auditory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CNRS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Psychoacoustique</dc:title>
  <dc:creator>Pressnitzer Daniel</dc:creator>
  <cp:lastModifiedBy>Daniel P</cp:lastModifiedBy>
  <cp:revision>505</cp:revision>
  <cp:lastPrinted>2014-09-25T12:25:54Z</cp:lastPrinted>
  <dcterms:created xsi:type="dcterms:W3CDTF">2000-10-21T15:09:47Z</dcterms:created>
  <dcterms:modified xsi:type="dcterms:W3CDTF">2022-10-04T07:19:45Z</dcterms:modified>
</cp:coreProperties>
</file>